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x="18288000" cy="10287000"/>
  <p:notesSz cx="6858000" cy="9144000"/>
  <p:embeddedFontLst>
    <p:embeddedFont>
      <p:font typeface="Fraunces Semi-Bold" charset="1" panose="00000000000000000000"/>
      <p:regular r:id="rId25"/>
    </p:embeddedFont>
    <p:embeddedFont>
      <p:font typeface="Fraunces Light Italics" charset="1" panose="00000000000000000000"/>
      <p:regular r:id="rId26"/>
    </p:embeddedFont>
    <p:embeddedFont>
      <p:font typeface="Fraunces Italics" charset="1" panose="00000000000000000000"/>
      <p:regular r:id="rId27"/>
    </p:embeddedFont>
    <p:embeddedFont>
      <p:font typeface="Jeju Hallasan" charset="1" panose="02000300000000000000"/>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25.png" Type="http://schemas.openxmlformats.org/officeDocument/2006/relationships/image"/><Relationship Id="rId27" Target="../media/image26.png" Type="http://schemas.openxmlformats.org/officeDocument/2006/relationships/image"/><Relationship Id="rId28" Target="../media/image27.png" Type="http://schemas.openxmlformats.org/officeDocument/2006/relationships/image"/><Relationship Id="rId29" Target="../media/image28.png" Type="http://schemas.openxmlformats.org/officeDocument/2006/relationships/image"/><Relationship Id="rId3" Target="../media/image2.jpeg" Type="http://schemas.openxmlformats.org/officeDocument/2006/relationships/image"/><Relationship Id="rId30" Target="../media/image29.png" Type="http://schemas.openxmlformats.org/officeDocument/2006/relationships/image"/><Relationship Id="rId31" Target="../media/image30.png" Type="http://schemas.openxmlformats.org/officeDocument/2006/relationships/image"/><Relationship Id="rId32" Target="../media/image31.png" Type="http://schemas.openxmlformats.org/officeDocument/2006/relationships/image"/><Relationship Id="rId33" Target="../media/image32.png" Type="http://schemas.openxmlformats.org/officeDocument/2006/relationships/image"/><Relationship Id="rId34" Target="https://www.biblegateway.com/passage/?search=Ephesians%202&amp;version=NASB#fen-NASB-29225l" TargetMode="External" Type="http://schemas.openxmlformats.org/officeDocument/2006/relationships/hyperlink"/><Relationship Id="rId35" Target="../media/image33.png" Type="http://schemas.openxmlformats.org/officeDocument/2006/relationships/image"/><Relationship Id="rId36" Target="../media/image34.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34.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34.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34.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34.png" Type="http://schemas.openxmlformats.org/officeDocument/2006/relationships/image"/><Relationship Id="rId27" Target="https://www.biblegateway.com/passage/?search=Hebrews%2012%3A1%E2%80%932%20&amp;version=NASB#fen-NASB-30202a" TargetMode="External" Type="http://schemas.openxmlformats.org/officeDocument/2006/relationships/hyperlink"/><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34.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34.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34.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34.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34.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34.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34.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34.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34.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34.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34.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34.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34.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34.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2F1F1"/>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426277"/>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0" id="20"/>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6">
              <a:alphaModFix amt="70000"/>
            </a:blip>
            <a:stretch>
              <a:fillRect l="0" t="0" r="0" b="0"/>
            </a:stretch>
          </a:blipFill>
        </p:spPr>
      </p:sp>
      <p:sp>
        <p:nvSpPr>
          <p:cNvPr name="Freeform 21" id="21"/>
          <p:cNvSpPr/>
          <p:nvPr/>
        </p:nvSpPr>
        <p:spPr>
          <a:xfrm flipH="false" flipV="false" rot="0">
            <a:off x="214312" y="214312"/>
            <a:ext cx="657225" cy="642938"/>
          </a:xfrm>
          <a:custGeom>
            <a:avLst/>
            <a:gdLst/>
            <a:ahLst/>
            <a:cxnLst/>
            <a:rect r="r" b="b" t="t" l="l"/>
            <a:pathLst>
              <a:path h="642938" w="657225">
                <a:moveTo>
                  <a:pt x="0" y="0"/>
                </a:moveTo>
                <a:lnTo>
                  <a:pt x="657226" y="0"/>
                </a:lnTo>
                <a:lnTo>
                  <a:pt x="657226" y="642938"/>
                </a:lnTo>
                <a:lnTo>
                  <a:pt x="0" y="642938"/>
                </a:lnTo>
                <a:lnTo>
                  <a:pt x="0" y="0"/>
                </a:lnTo>
                <a:close/>
              </a:path>
            </a:pathLst>
          </a:custGeom>
          <a:blipFill>
            <a:blip r:embed="rId27"/>
            <a:stretch>
              <a:fillRect l="0" t="0" r="0" b="0"/>
            </a:stretch>
          </a:blipFill>
        </p:spPr>
      </p:sp>
      <p:sp>
        <p:nvSpPr>
          <p:cNvPr name="Freeform 22" id="22"/>
          <p:cNvSpPr/>
          <p:nvPr/>
        </p:nvSpPr>
        <p:spPr>
          <a:xfrm flipH="false" flipV="false" rot="0">
            <a:off x="17416462" y="214312"/>
            <a:ext cx="657225" cy="642938"/>
          </a:xfrm>
          <a:custGeom>
            <a:avLst/>
            <a:gdLst/>
            <a:ahLst/>
            <a:cxnLst/>
            <a:rect r="r" b="b" t="t" l="l"/>
            <a:pathLst>
              <a:path h="642938" w="657225">
                <a:moveTo>
                  <a:pt x="0" y="0"/>
                </a:moveTo>
                <a:lnTo>
                  <a:pt x="657226" y="0"/>
                </a:lnTo>
                <a:lnTo>
                  <a:pt x="657226" y="642938"/>
                </a:lnTo>
                <a:lnTo>
                  <a:pt x="0" y="642938"/>
                </a:lnTo>
                <a:lnTo>
                  <a:pt x="0" y="0"/>
                </a:lnTo>
                <a:close/>
              </a:path>
            </a:pathLst>
          </a:custGeom>
          <a:blipFill>
            <a:blip r:embed="rId28"/>
            <a:stretch>
              <a:fillRect l="0" t="0" r="0" b="0"/>
            </a:stretch>
          </a:blipFill>
        </p:spPr>
      </p:sp>
      <p:sp>
        <p:nvSpPr>
          <p:cNvPr name="Freeform 23" id="23"/>
          <p:cNvSpPr/>
          <p:nvPr/>
        </p:nvSpPr>
        <p:spPr>
          <a:xfrm flipH="false" flipV="false" rot="0">
            <a:off x="214312" y="9429750"/>
            <a:ext cx="657225" cy="642938"/>
          </a:xfrm>
          <a:custGeom>
            <a:avLst/>
            <a:gdLst/>
            <a:ahLst/>
            <a:cxnLst/>
            <a:rect r="r" b="b" t="t" l="l"/>
            <a:pathLst>
              <a:path h="642938" w="657225">
                <a:moveTo>
                  <a:pt x="0" y="0"/>
                </a:moveTo>
                <a:lnTo>
                  <a:pt x="657226" y="0"/>
                </a:lnTo>
                <a:lnTo>
                  <a:pt x="657226" y="642938"/>
                </a:lnTo>
                <a:lnTo>
                  <a:pt x="0" y="642938"/>
                </a:lnTo>
                <a:lnTo>
                  <a:pt x="0" y="0"/>
                </a:lnTo>
                <a:close/>
              </a:path>
            </a:pathLst>
          </a:custGeom>
          <a:blipFill>
            <a:blip r:embed="rId29"/>
            <a:stretch>
              <a:fillRect l="0" t="0" r="0" b="0"/>
            </a:stretch>
          </a:blipFill>
        </p:spPr>
      </p:sp>
      <p:sp>
        <p:nvSpPr>
          <p:cNvPr name="Freeform 24" id="24"/>
          <p:cNvSpPr/>
          <p:nvPr/>
        </p:nvSpPr>
        <p:spPr>
          <a:xfrm flipH="false" flipV="false" rot="0">
            <a:off x="17416462" y="9429750"/>
            <a:ext cx="657225" cy="642938"/>
          </a:xfrm>
          <a:custGeom>
            <a:avLst/>
            <a:gdLst/>
            <a:ahLst/>
            <a:cxnLst/>
            <a:rect r="r" b="b" t="t" l="l"/>
            <a:pathLst>
              <a:path h="642938" w="657225">
                <a:moveTo>
                  <a:pt x="0" y="0"/>
                </a:moveTo>
                <a:lnTo>
                  <a:pt x="657226" y="0"/>
                </a:lnTo>
                <a:lnTo>
                  <a:pt x="657226" y="642938"/>
                </a:lnTo>
                <a:lnTo>
                  <a:pt x="0" y="642938"/>
                </a:lnTo>
                <a:lnTo>
                  <a:pt x="0" y="0"/>
                </a:lnTo>
                <a:close/>
              </a:path>
            </a:pathLst>
          </a:custGeom>
          <a:blipFill>
            <a:blip r:embed="rId30"/>
            <a:stretch>
              <a:fillRect l="0" t="0" r="0" b="0"/>
            </a:stretch>
          </a:blipFill>
        </p:spPr>
      </p:sp>
      <p:sp>
        <p:nvSpPr>
          <p:cNvPr name="Freeform 25" id="25"/>
          <p:cNvSpPr/>
          <p:nvPr/>
        </p:nvSpPr>
        <p:spPr>
          <a:xfrm flipH="false" flipV="false" rot="0">
            <a:off x="433387" y="428625"/>
            <a:ext cx="17421225" cy="9429750"/>
          </a:xfrm>
          <a:custGeom>
            <a:avLst/>
            <a:gdLst/>
            <a:ahLst/>
            <a:cxnLst/>
            <a:rect r="r" b="b" t="t" l="l"/>
            <a:pathLst>
              <a:path h="9429750" w="17421225">
                <a:moveTo>
                  <a:pt x="0" y="0"/>
                </a:moveTo>
                <a:lnTo>
                  <a:pt x="17421225" y="0"/>
                </a:lnTo>
                <a:lnTo>
                  <a:pt x="17421225" y="9429750"/>
                </a:lnTo>
                <a:lnTo>
                  <a:pt x="0" y="9429750"/>
                </a:lnTo>
                <a:lnTo>
                  <a:pt x="0" y="0"/>
                </a:lnTo>
                <a:close/>
              </a:path>
            </a:pathLst>
          </a:custGeom>
          <a:blipFill>
            <a:blip r:embed="rId31"/>
            <a:stretch>
              <a:fillRect l="0" t="0" r="0" b="0"/>
            </a:stretch>
          </a:blipFill>
        </p:spPr>
      </p:sp>
      <p:sp>
        <p:nvSpPr>
          <p:cNvPr name="TextBox 26" id="26"/>
          <p:cNvSpPr txBox="true"/>
          <p:nvPr/>
        </p:nvSpPr>
        <p:spPr>
          <a:xfrm rot="0">
            <a:off x="5852160" y="2141407"/>
            <a:ext cx="7307020" cy="338335"/>
          </a:xfrm>
          <a:prstGeom prst="rect">
            <a:avLst/>
          </a:prstGeom>
        </p:spPr>
        <p:txBody>
          <a:bodyPr anchor="t" rtlCol="false" tIns="0" lIns="0" bIns="0" rIns="0">
            <a:spAutoFit/>
          </a:bodyPr>
          <a:lstStyle/>
          <a:p>
            <a:pPr algn="ctr">
              <a:lnSpc>
                <a:spcPts val="2876"/>
              </a:lnSpc>
            </a:pPr>
            <a:r>
              <a:rPr lang="en-US" b="true" sz="2054" spc="821">
                <a:solidFill>
                  <a:srgbClr val="F2F1F1"/>
                </a:solidFill>
                <a:latin typeface="Fraunces Semi-Bold"/>
                <a:ea typeface="Fraunces Semi-Bold"/>
                <a:cs typeface="Fraunces Semi-Bold"/>
                <a:sym typeface="Fraunces Semi-Bold"/>
              </a:rPr>
              <a:t>HOUSE OF GRACE FELLOWSHIP</a:t>
            </a:r>
          </a:p>
        </p:txBody>
      </p:sp>
      <p:sp>
        <p:nvSpPr>
          <p:cNvPr name="TextBox 27" id="27"/>
          <p:cNvSpPr txBox="true"/>
          <p:nvPr/>
        </p:nvSpPr>
        <p:spPr>
          <a:xfrm rot="0">
            <a:off x="6912864" y="2502076"/>
            <a:ext cx="4462272" cy="306988"/>
          </a:xfrm>
          <a:prstGeom prst="rect">
            <a:avLst/>
          </a:prstGeom>
        </p:spPr>
        <p:txBody>
          <a:bodyPr anchor="t" rtlCol="false" tIns="0" lIns="0" bIns="0" rIns="0">
            <a:spAutoFit/>
          </a:bodyPr>
          <a:lstStyle/>
          <a:p>
            <a:pPr algn="ctr">
              <a:lnSpc>
                <a:spcPts val="2504"/>
              </a:lnSpc>
            </a:pPr>
            <a:r>
              <a:rPr lang="en-US" sz="1788" i="true">
                <a:solidFill>
                  <a:srgbClr val="FFDE59"/>
                </a:solidFill>
                <a:latin typeface="Fraunces Light Italics"/>
                <a:ea typeface="Fraunces Light Italics"/>
                <a:cs typeface="Fraunces Light Italics"/>
                <a:sym typeface="Fraunces Light Italics"/>
              </a:rPr>
              <a:t>Grounded in the Word · Renewed in Christ</a:t>
            </a:r>
          </a:p>
        </p:txBody>
      </p:sp>
      <p:sp>
        <p:nvSpPr>
          <p:cNvPr name="Freeform 28" id="28"/>
          <p:cNvSpPr/>
          <p:nvPr/>
        </p:nvSpPr>
        <p:spPr>
          <a:xfrm flipH="false" flipV="false" rot="0">
            <a:off x="6529388" y="3000375"/>
            <a:ext cx="5229225" cy="428625"/>
          </a:xfrm>
          <a:custGeom>
            <a:avLst/>
            <a:gdLst/>
            <a:ahLst/>
            <a:cxnLst/>
            <a:rect r="r" b="b" t="t" l="l"/>
            <a:pathLst>
              <a:path h="428625" w="5229225">
                <a:moveTo>
                  <a:pt x="0" y="0"/>
                </a:moveTo>
                <a:lnTo>
                  <a:pt x="5229224" y="0"/>
                </a:lnTo>
                <a:lnTo>
                  <a:pt x="5229224" y="428625"/>
                </a:lnTo>
                <a:lnTo>
                  <a:pt x="0" y="428625"/>
                </a:lnTo>
                <a:lnTo>
                  <a:pt x="0" y="0"/>
                </a:lnTo>
                <a:close/>
              </a:path>
            </a:pathLst>
          </a:custGeom>
          <a:blipFill>
            <a:blip r:embed="rId32"/>
            <a:stretch>
              <a:fillRect l="0" t="0" r="0" b="0"/>
            </a:stretch>
          </a:blipFill>
        </p:spPr>
      </p:sp>
      <p:sp>
        <p:nvSpPr>
          <p:cNvPr name="TextBox 29" id="29"/>
          <p:cNvSpPr txBox="true"/>
          <p:nvPr/>
        </p:nvSpPr>
        <p:spPr>
          <a:xfrm rot="0">
            <a:off x="3822192" y="3543262"/>
            <a:ext cx="10643616" cy="1128408"/>
          </a:xfrm>
          <a:prstGeom prst="rect">
            <a:avLst/>
          </a:prstGeom>
        </p:spPr>
        <p:txBody>
          <a:bodyPr anchor="t" rtlCol="false" tIns="0" lIns="0" bIns="0" rIns="0">
            <a:spAutoFit/>
          </a:bodyPr>
          <a:lstStyle/>
          <a:p>
            <a:pPr algn="ctr">
              <a:lnSpc>
                <a:spcPts val="9204"/>
              </a:lnSpc>
            </a:pPr>
            <a:r>
              <a:rPr lang="en-US" b="true" sz="6574">
                <a:solidFill>
                  <a:srgbClr val="F2F1F1"/>
                </a:solidFill>
                <a:latin typeface="Fraunces Semi-Bold"/>
                <a:ea typeface="Fraunces Semi-Bold"/>
                <a:cs typeface="Fraunces Semi-Bold"/>
                <a:sym typeface="Fraunces Semi-Bold"/>
              </a:rPr>
              <a:t>Saved by Grace, </a:t>
            </a:r>
            <a:r>
              <a:rPr lang="en-US" sz="6574" i="true">
                <a:solidFill>
                  <a:srgbClr val="FFBD59"/>
                </a:solidFill>
                <a:latin typeface="Fraunces Italics"/>
                <a:ea typeface="Fraunces Italics"/>
                <a:cs typeface="Fraunces Italics"/>
                <a:sym typeface="Fraunces Italics"/>
              </a:rPr>
              <a:t>Made</a:t>
            </a:r>
            <a:r>
              <a:rPr lang="en-US" b="true" sz="6574">
                <a:solidFill>
                  <a:srgbClr val="FFBD59"/>
                </a:solidFill>
                <a:latin typeface="Fraunces Semi-Bold"/>
                <a:ea typeface="Fraunces Semi-Bold"/>
                <a:cs typeface="Fraunces Semi-Bold"/>
                <a:sym typeface="Fraunces Semi-Bold"/>
              </a:rPr>
              <a:t> </a:t>
            </a:r>
            <a:r>
              <a:rPr lang="en-US" b="true" sz="6574">
                <a:solidFill>
                  <a:srgbClr val="F2F1F1"/>
                </a:solidFill>
                <a:latin typeface="Fraunces Semi-Bold"/>
                <a:ea typeface="Fraunces Semi-Bold"/>
                <a:cs typeface="Fraunces Semi-Bold"/>
                <a:sym typeface="Fraunces Semi-Bold"/>
              </a:rPr>
              <a:t>New</a:t>
            </a:r>
          </a:p>
        </p:txBody>
      </p:sp>
      <p:sp>
        <p:nvSpPr>
          <p:cNvPr name="TextBox 30" id="30"/>
          <p:cNvSpPr txBox="true"/>
          <p:nvPr/>
        </p:nvSpPr>
        <p:spPr>
          <a:xfrm rot="0">
            <a:off x="4261104" y="5197270"/>
            <a:ext cx="2743200" cy="306988"/>
          </a:xfrm>
          <a:prstGeom prst="rect">
            <a:avLst/>
          </a:prstGeom>
        </p:spPr>
        <p:txBody>
          <a:bodyPr anchor="t" rtlCol="false" tIns="0" lIns="0" bIns="0" rIns="0">
            <a:spAutoFit/>
          </a:bodyPr>
          <a:lstStyle/>
          <a:p>
            <a:pPr algn="ctr">
              <a:lnSpc>
                <a:spcPts val="2504"/>
              </a:lnSpc>
            </a:pPr>
            <a:r>
              <a:rPr lang="en-US" b="true" sz="1788" spc="357">
                <a:solidFill>
                  <a:srgbClr val="FFBD59"/>
                </a:solidFill>
                <a:latin typeface="Fraunces Semi-Bold"/>
                <a:ea typeface="Fraunces Semi-Bold"/>
                <a:cs typeface="Fraunces Semi-Bold"/>
                <a:sym typeface="Fraunces Semi-Bold"/>
              </a:rPr>
              <a:t>EPHESIANS 2:8-9</a:t>
            </a:r>
          </a:p>
        </p:txBody>
      </p:sp>
      <p:sp>
        <p:nvSpPr>
          <p:cNvPr name="Freeform 31" id="31"/>
          <p:cNvSpPr/>
          <p:nvPr/>
        </p:nvSpPr>
        <p:spPr>
          <a:xfrm flipH="false" flipV="false" rot="0">
            <a:off x="5224462" y="5572125"/>
            <a:ext cx="871538" cy="214312"/>
          </a:xfrm>
          <a:custGeom>
            <a:avLst/>
            <a:gdLst/>
            <a:ahLst/>
            <a:cxnLst/>
            <a:rect r="r" b="b" t="t" l="l"/>
            <a:pathLst>
              <a:path h="214312" w="871538">
                <a:moveTo>
                  <a:pt x="0" y="0"/>
                </a:moveTo>
                <a:lnTo>
                  <a:pt x="871538" y="0"/>
                </a:lnTo>
                <a:lnTo>
                  <a:pt x="871538" y="214313"/>
                </a:lnTo>
                <a:lnTo>
                  <a:pt x="0" y="214313"/>
                </a:lnTo>
                <a:lnTo>
                  <a:pt x="0" y="0"/>
                </a:lnTo>
                <a:close/>
              </a:path>
            </a:pathLst>
          </a:custGeom>
          <a:blipFill>
            <a:blip r:embed="rId33"/>
            <a:stretch>
              <a:fillRect l="0" t="0" r="0" b="0"/>
            </a:stretch>
          </a:blipFill>
        </p:spPr>
      </p:sp>
      <p:sp>
        <p:nvSpPr>
          <p:cNvPr name="TextBox 32" id="32"/>
          <p:cNvSpPr txBox="true"/>
          <p:nvPr/>
        </p:nvSpPr>
        <p:spPr>
          <a:xfrm rot="0">
            <a:off x="2688336" y="5814146"/>
            <a:ext cx="5907024" cy="1994554"/>
          </a:xfrm>
          <a:prstGeom prst="rect">
            <a:avLst/>
          </a:prstGeom>
        </p:spPr>
        <p:txBody>
          <a:bodyPr anchor="t" rtlCol="false" tIns="0" lIns="0" bIns="0" rIns="0">
            <a:spAutoFit/>
          </a:bodyPr>
          <a:lstStyle/>
          <a:p>
            <a:pPr algn="ctr">
              <a:lnSpc>
                <a:spcPts val="3824"/>
              </a:lnSpc>
            </a:pPr>
            <a:r>
              <a:rPr lang="en-US" sz="2249" i="true">
                <a:solidFill>
                  <a:srgbClr val="F2F1F1"/>
                </a:solidFill>
                <a:latin typeface="Fraunces Italics"/>
                <a:ea typeface="Fraunces Italics"/>
                <a:cs typeface="Fraunces Italics"/>
                <a:sym typeface="Fraunces Italics"/>
              </a:rPr>
              <a:t>For by grace you have been saved through faith; and </a:t>
            </a:r>
            <a:r>
              <a:rPr lang="en-US" sz="2249" i="true">
                <a:solidFill>
                  <a:srgbClr val="F2F1F1"/>
                </a:solidFill>
                <a:latin typeface="Fraunces Italics"/>
                <a:ea typeface="Fraunces Italics"/>
                <a:cs typeface="Fraunces Italics"/>
                <a:sym typeface="Fraunces Italics"/>
              </a:rPr>
              <a:t>[</a:t>
            </a:r>
            <a:r>
              <a:rPr lang="en-US" sz="2249" i="true" u="sng">
                <a:solidFill>
                  <a:srgbClr val="F2F1F1"/>
                </a:solidFill>
                <a:latin typeface="Fraunces Italics"/>
                <a:ea typeface="Fraunces Italics"/>
                <a:cs typeface="Fraunces Italics"/>
                <a:sym typeface="Fraunces Italics"/>
                <a:hlinkClick r:id="rId34" tooltip="https://www.biblegateway.com/passage/?search=Ephesians%202&amp;version=NASB#fen-NASB-29225l"/>
              </a:rPr>
              <a:t>l</a:t>
            </a:r>
            <a:r>
              <a:rPr lang="en-US" sz="2249" i="true">
                <a:solidFill>
                  <a:srgbClr val="F2F1F1"/>
                </a:solidFill>
                <a:latin typeface="Fraunces Italics"/>
                <a:ea typeface="Fraunces Italics"/>
                <a:cs typeface="Fraunces Italics"/>
                <a:sym typeface="Fraunces Italics"/>
              </a:rPr>
              <a:t>]</a:t>
            </a:r>
            <a:r>
              <a:rPr lang="en-US" sz="2249" i="true">
                <a:solidFill>
                  <a:srgbClr val="F2F1F1"/>
                </a:solidFill>
                <a:latin typeface="Fraunces Italics"/>
                <a:ea typeface="Fraunces Italics"/>
                <a:cs typeface="Fraunces Italics"/>
                <a:sym typeface="Fraunces Italics"/>
              </a:rPr>
              <a:t>this is not of yourselves, it is the gift of God; </a:t>
            </a:r>
            <a:r>
              <a:rPr lang="en-US" sz="2249" i="true">
                <a:solidFill>
                  <a:srgbClr val="F2F1F1"/>
                </a:solidFill>
                <a:latin typeface="Fraunces Italics"/>
                <a:ea typeface="Fraunces Italics"/>
                <a:cs typeface="Fraunces Italics"/>
                <a:sym typeface="Fraunces Italics"/>
              </a:rPr>
              <a:t> </a:t>
            </a:r>
            <a:r>
              <a:rPr lang="en-US" sz="2249" i="true">
                <a:solidFill>
                  <a:srgbClr val="F2F1F1"/>
                </a:solidFill>
                <a:latin typeface="Fraunces Italics"/>
                <a:ea typeface="Fraunces Italics"/>
                <a:cs typeface="Fraunces Italics"/>
                <a:sym typeface="Fraunces Italics"/>
              </a:rPr>
              <a:t>not a result of works, so that no one may boast.</a:t>
            </a:r>
          </a:p>
        </p:txBody>
      </p:sp>
      <p:sp>
        <p:nvSpPr>
          <p:cNvPr name="TextBox 33" id="33"/>
          <p:cNvSpPr txBox="true"/>
          <p:nvPr/>
        </p:nvSpPr>
        <p:spPr>
          <a:xfrm rot="0">
            <a:off x="10954512" y="5197270"/>
            <a:ext cx="3291840" cy="306988"/>
          </a:xfrm>
          <a:prstGeom prst="rect">
            <a:avLst/>
          </a:prstGeom>
        </p:spPr>
        <p:txBody>
          <a:bodyPr anchor="t" rtlCol="false" tIns="0" lIns="0" bIns="0" rIns="0">
            <a:spAutoFit/>
          </a:bodyPr>
          <a:lstStyle/>
          <a:p>
            <a:pPr algn="ctr">
              <a:lnSpc>
                <a:spcPts val="2504"/>
              </a:lnSpc>
            </a:pPr>
            <a:r>
              <a:rPr lang="en-US" b="true" sz="1788" spc="357">
                <a:solidFill>
                  <a:srgbClr val="FFBD59"/>
                </a:solidFill>
                <a:latin typeface="Fraunces Semi-Bold"/>
                <a:ea typeface="Fraunces Semi-Bold"/>
                <a:cs typeface="Fraunces Semi-Bold"/>
                <a:sym typeface="Fraunces Semi-Bold"/>
              </a:rPr>
              <a:t>2 CORINTHIANS 5:17</a:t>
            </a:r>
          </a:p>
        </p:txBody>
      </p:sp>
      <p:sp>
        <p:nvSpPr>
          <p:cNvPr name="Freeform 34" id="34"/>
          <p:cNvSpPr/>
          <p:nvPr/>
        </p:nvSpPr>
        <p:spPr>
          <a:xfrm flipH="false" flipV="false" rot="0">
            <a:off x="12192000" y="5572125"/>
            <a:ext cx="871538" cy="214312"/>
          </a:xfrm>
          <a:custGeom>
            <a:avLst/>
            <a:gdLst/>
            <a:ahLst/>
            <a:cxnLst/>
            <a:rect r="r" b="b" t="t" l="l"/>
            <a:pathLst>
              <a:path h="214312" w="871538">
                <a:moveTo>
                  <a:pt x="0" y="0"/>
                </a:moveTo>
                <a:lnTo>
                  <a:pt x="871538" y="0"/>
                </a:lnTo>
                <a:lnTo>
                  <a:pt x="871538" y="214313"/>
                </a:lnTo>
                <a:lnTo>
                  <a:pt x="0" y="214313"/>
                </a:lnTo>
                <a:lnTo>
                  <a:pt x="0" y="0"/>
                </a:lnTo>
                <a:close/>
              </a:path>
            </a:pathLst>
          </a:custGeom>
          <a:blipFill>
            <a:blip r:embed="rId35"/>
            <a:stretch>
              <a:fillRect l="0" t="0" r="0" b="0"/>
            </a:stretch>
          </a:blipFill>
        </p:spPr>
      </p:sp>
      <p:sp>
        <p:nvSpPr>
          <p:cNvPr name="TextBox 35" id="35"/>
          <p:cNvSpPr txBox="true"/>
          <p:nvPr/>
        </p:nvSpPr>
        <p:spPr>
          <a:xfrm rot="0">
            <a:off x="9674352" y="5814146"/>
            <a:ext cx="5961888" cy="1414481"/>
          </a:xfrm>
          <a:prstGeom prst="rect">
            <a:avLst/>
          </a:prstGeom>
        </p:spPr>
        <p:txBody>
          <a:bodyPr anchor="t" rtlCol="false" tIns="0" lIns="0" bIns="0" rIns="0">
            <a:spAutoFit/>
          </a:bodyPr>
          <a:lstStyle/>
          <a:p>
            <a:pPr algn="ctr">
              <a:lnSpc>
                <a:spcPts val="3824"/>
              </a:lnSpc>
            </a:pPr>
            <a:r>
              <a:rPr lang="en-US" sz="2249" i="true">
                <a:solidFill>
                  <a:srgbClr val="F2F1F1"/>
                </a:solidFill>
                <a:latin typeface="Fraunces Italics"/>
                <a:ea typeface="Fraunces Italics"/>
                <a:cs typeface="Fraunces Italics"/>
                <a:sym typeface="Fraunces Italics"/>
              </a:rPr>
              <a:t>Therefore, if any man be in Christ, he is a new creature: old things are passed away; behold, all things are become new.</a:t>
            </a:r>
          </a:p>
        </p:txBody>
      </p:sp>
      <p:grpSp>
        <p:nvGrpSpPr>
          <p:cNvPr name="Group 36" id="36"/>
          <p:cNvGrpSpPr/>
          <p:nvPr/>
        </p:nvGrpSpPr>
        <p:grpSpPr>
          <a:xfrm rot="0">
            <a:off x="8596848" y="857250"/>
            <a:ext cx="1094305" cy="1094305"/>
            <a:chOff x="0" y="0"/>
            <a:chExt cx="812800" cy="812800"/>
          </a:xfrm>
        </p:grpSpPr>
        <p:sp>
          <p:nvSpPr>
            <p:cNvPr name="Freeform 37" id="3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6"/>
              <a:stretch>
                <a:fillRect l="0" t="0" r="0" b="0"/>
              </a:stretch>
            </a:blipFill>
          </p:spPr>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7DBAD5"/>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603916"/>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0" id="20"/>
          <p:cNvGrpSpPr/>
          <p:nvPr/>
        </p:nvGrpSpPr>
        <p:grpSpPr>
          <a:xfrm rot="0">
            <a:off x="16871173" y="8876927"/>
            <a:ext cx="1369202" cy="136920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6"/>
              <a:stretch>
                <a:fillRect l="0" t="0" r="0" b="0"/>
              </a:stretch>
            </a:blipFill>
          </p:spPr>
        </p:sp>
      </p:grpSp>
      <p:sp>
        <p:nvSpPr>
          <p:cNvPr name="TextBox 22" id="22"/>
          <p:cNvSpPr txBox="true"/>
          <p:nvPr/>
        </p:nvSpPr>
        <p:spPr>
          <a:xfrm rot="0">
            <a:off x="2693697" y="1265497"/>
            <a:ext cx="12900605" cy="4766564"/>
          </a:xfrm>
          <a:prstGeom prst="rect">
            <a:avLst/>
          </a:prstGeom>
        </p:spPr>
        <p:txBody>
          <a:bodyPr anchor="t" rtlCol="false" tIns="0" lIns="0" bIns="0" rIns="0">
            <a:spAutoFit/>
          </a:bodyPr>
          <a:lstStyle/>
          <a:p>
            <a:pPr algn="ctr">
              <a:lnSpc>
                <a:spcPts val="4183"/>
              </a:lnSpc>
            </a:pPr>
            <a:r>
              <a:rPr lang="en-US" sz="4700">
                <a:solidFill>
                  <a:srgbClr val="000000"/>
                </a:solidFill>
                <a:latin typeface="Jeju Hallasan"/>
                <a:ea typeface="Jeju Hallasan"/>
                <a:cs typeface="Jeju Hallasan"/>
                <a:sym typeface="Jeju Hallasan"/>
              </a:rPr>
              <a:t>Romans 5:1–2</a:t>
            </a:r>
          </a:p>
          <a:p>
            <a:pPr algn="ctr">
              <a:lnSpc>
                <a:spcPts val="4183"/>
              </a:lnSpc>
            </a:pPr>
          </a:p>
          <a:p>
            <a:pPr algn="ctr">
              <a:lnSpc>
                <a:spcPts val="4183"/>
              </a:lnSpc>
            </a:pPr>
            <a:r>
              <a:rPr lang="en-US" sz="4700">
                <a:solidFill>
                  <a:srgbClr val="000000"/>
                </a:solidFill>
                <a:latin typeface="Jeju Hallasan"/>
                <a:ea typeface="Jeju Hallasan"/>
                <a:cs typeface="Jeju Hallasan"/>
                <a:sym typeface="Jeju Hallasan"/>
              </a:rPr>
              <a:t>"THE</a:t>
            </a:r>
            <a:r>
              <a:rPr lang="en-US" sz="4700">
                <a:solidFill>
                  <a:srgbClr val="000000"/>
                </a:solidFill>
                <a:latin typeface="Jeju Hallasan"/>
                <a:ea typeface="Jeju Hallasan"/>
                <a:cs typeface="Jeju Hallasan"/>
                <a:sym typeface="Jeju Hallasan"/>
              </a:rPr>
              <a:t>refore, having been justified by faith, we have </a:t>
            </a:r>
            <a:r>
              <a:rPr lang="en-US" sz="4700">
                <a:solidFill>
                  <a:srgbClr val="000000"/>
                </a:solidFill>
                <a:latin typeface="Jeju Hallasan"/>
                <a:ea typeface="Jeju Hallasan"/>
                <a:cs typeface="Jeju Hallasan"/>
                <a:sym typeface="Jeju Hallasan"/>
              </a:rPr>
              <a:t>PEACE WITH GOD THROUGH OUR LORD JESUS CHRIST, THROUGH WHOM ALSO WE HAVE OBTAINED OUR INTRODUCTION BY FAITH INTO THIS GRACE IN WHICH WE STAND..."</a:t>
            </a:r>
          </a:p>
          <a:p>
            <a:pPr algn="ctr">
              <a:lnSpc>
                <a:spcPts val="4183"/>
              </a:lnSpc>
            </a:pPr>
          </a:p>
        </p:txBody>
      </p:sp>
      <p:sp>
        <p:nvSpPr>
          <p:cNvPr name="TextBox 23" id="23"/>
          <p:cNvSpPr txBox="true"/>
          <p:nvPr/>
        </p:nvSpPr>
        <p:spPr>
          <a:xfrm rot="0">
            <a:off x="19050" y="9917453"/>
            <a:ext cx="10472609" cy="290576"/>
          </a:xfrm>
          <a:prstGeom prst="rect">
            <a:avLst/>
          </a:prstGeom>
        </p:spPr>
        <p:txBody>
          <a:bodyPr anchor="t" rtlCol="false" tIns="0" lIns="0" bIns="0" rIns="0">
            <a:spAutoFit/>
          </a:bodyPr>
          <a:lstStyle/>
          <a:p>
            <a:pPr algn="ctr">
              <a:lnSpc>
                <a:spcPts val="2047"/>
              </a:lnSpc>
            </a:pPr>
            <a:r>
              <a:rPr lang="en-US" sz="2300">
                <a:solidFill>
                  <a:srgbClr val="000000"/>
                </a:solidFill>
                <a:latin typeface="Jeju Hallasan"/>
                <a:ea typeface="Jeju Hallasan"/>
                <a:cs typeface="Jeju Hallasan"/>
                <a:sym typeface="Jeju Hallasan"/>
              </a:rPr>
              <a:t>Over</a:t>
            </a:r>
            <a:r>
              <a:rPr lang="en-US" sz="2300">
                <a:solidFill>
                  <a:srgbClr val="000000"/>
                </a:solidFill>
                <a:latin typeface="Jeju Hallasan"/>
                <a:ea typeface="Jeju Hallasan"/>
                <a:cs typeface="Jeju Hallasan"/>
                <a:sym typeface="Jeju Hallasan"/>
              </a:rPr>
              <a:t>coming Fear by Grace: Taking the Next Step from Acceptance</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7DBAD5"/>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603916"/>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0" id="20"/>
          <p:cNvGrpSpPr/>
          <p:nvPr/>
        </p:nvGrpSpPr>
        <p:grpSpPr>
          <a:xfrm rot="0">
            <a:off x="16871173" y="8876927"/>
            <a:ext cx="1369202" cy="136920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6"/>
              <a:stretch>
                <a:fillRect l="0" t="0" r="0" b="0"/>
              </a:stretch>
            </a:blipFill>
          </p:spPr>
        </p:sp>
      </p:grpSp>
      <p:sp>
        <p:nvSpPr>
          <p:cNvPr name="TextBox 22" id="22"/>
          <p:cNvSpPr txBox="true"/>
          <p:nvPr/>
        </p:nvSpPr>
        <p:spPr>
          <a:xfrm rot="0">
            <a:off x="2693697" y="1644234"/>
            <a:ext cx="12900605" cy="1623314"/>
          </a:xfrm>
          <a:prstGeom prst="rect">
            <a:avLst/>
          </a:prstGeom>
        </p:spPr>
        <p:txBody>
          <a:bodyPr anchor="t" rtlCol="false" tIns="0" lIns="0" bIns="0" rIns="0">
            <a:spAutoFit/>
          </a:bodyPr>
          <a:lstStyle/>
          <a:p>
            <a:pPr algn="ctr">
              <a:lnSpc>
                <a:spcPts val="4183"/>
              </a:lnSpc>
            </a:pPr>
            <a:r>
              <a:rPr lang="en-US" sz="4700">
                <a:solidFill>
                  <a:srgbClr val="000000"/>
                </a:solidFill>
                <a:latin typeface="Jeju Hallasan"/>
                <a:ea typeface="Jeju Hallasan"/>
                <a:cs typeface="Jeju Hallasan"/>
                <a:sym typeface="Jeju Hallasan"/>
              </a:rPr>
              <a:t>II. Grace Changes Ou</a:t>
            </a:r>
            <a:r>
              <a:rPr lang="en-US" sz="4700">
                <a:solidFill>
                  <a:srgbClr val="000000"/>
                </a:solidFill>
                <a:latin typeface="Jeju Hallasan"/>
                <a:ea typeface="Jeju Hallasan"/>
                <a:cs typeface="Jeju Hallasan"/>
                <a:sym typeface="Jeju Hallasan"/>
              </a:rPr>
              <a:t>R FOCUS FROM FEAR TO JESUS</a:t>
            </a:r>
          </a:p>
          <a:p>
            <a:pPr algn="ctr">
              <a:lnSpc>
                <a:spcPts val="4183"/>
              </a:lnSpc>
            </a:pPr>
          </a:p>
        </p:txBody>
      </p:sp>
      <p:sp>
        <p:nvSpPr>
          <p:cNvPr name="TextBox 23" id="23"/>
          <p:cNvSpPr txBox="true"/>
          <p:nvPr/>
        </p:nvSpPr>
        <p:spPr>
          <a:xfrm rot="0">
            <a:off x="19050" y="9917453"/>
            <a:ext cx="10472609" cy="290576"/>
          </a:xfrm>
          <a:prstGeom prst="rect">
            <a:avLst/>
          </a:prstGeom>
        </p:spPr>
        <p:txBody>
          <a:bodyPr anchor="t" rtlCol="false" tIns="0" lIns="0" bIns="0" rIns="0">
            <a:spAutoFit/>
          </a:bodyPr>
          <a:lstStyle/>
          <a:p>
            <a:pPr algn="ctr">
              <a:lnSpc>
                <a:spcPts val="2047"/>
              </a:lnSpc>
            </a:pPr>
            <a:r>
              <a:rPr lang="en-US" sz="2300">
                <a:solidFill>
                  <a:srgbClr val="000000"/>
                </a:solidFill>
                <a:latin typeface="Jeju Hallasan"/>
                <a:ea typeface="Jeju Hallasan"/>
                <a:cs typeface="Jeju Hallasan"/>
                <a:sym typeface="Jeju Hallasan"/>
              </a:rPr>
              <a:t>Over</a:t>
            </a:r>
            <a:r>
              <a:rPr lang="en-US" sz="2300">
                <a:solidFill>
                  <a:srgbClr val="000000"/>
                </a:solidFill>
                <a:latin typeface="Jeju Hallasan"/>
                <a:ea typeface="Jeju Hallasan"/>
                <a:cs typeface="Jeju Hallasan"/>
                <a:sym typeface="Jeju Hallasan"/>
              </a:rPr>
              <a:t>coming Fear by Grace: Taking the Next Step from Acceptance</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7DBAD5"/>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603916"/>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0" id="20"/>
          <p:cNvGrpSpPr/>
          <p:nvPr/>
        </p:nvGrpSpPr>
        <p:grpSpPr>
          <a:xfrm rot="0">
            <a:off x="16871173" y="8876927"/>
            <a:ext cx="1369202" cy="136920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6"/>
              <a:stretch>
                <a:fillRect l="0" t="0" r="0" b="0"/>
              </a:stretch>
            </a:blipFill>
          </p:spPr>
        </p:sp>
      </p:grpSp>
      <p:sp>
        <p:nvSpPr>
          <p:cNvPr name="TextBox 22" id="22"/>
          <p:cNvSpPr txBox="true"/>
          <p:nvPr/>
        </p:nvSpPr>
        <p:spPr>
          <a:xfrm rot="0">
            <a:off x="2693697" y="1227397"/>
            <a:ext cx="12916083" cy="5648387"/>
          </a:xfrm>
          <a:prstGeom prst="rect">
            <a:avLst/>
          </a:prstGeom>
        </p:spPr>
        <p:txBody>
          <a:bodyPr anchor="t" rtlCol="false" tIns="0" lIns="0" bIns="0" rIns="0">
            <a:spAutoFit/>
          </a:bodyPr>
          <a:lstStyle/>
          <a:p>
            <a:pPr algn="ctr">
              <a:lnSpc>
                <a:spcPts val="3304"/>
              </a:lnSpc>
            </a:pPr>
            <a:r>
              <a:rPr lang="en-US" sz="3713">
                <a:solidFill>
                  <a:srgbClr val="000000"/>
                </a:solidFill>
                <a:latin typeface="Jeju Hallasan"/>
                <a:ea typeface="Jeju Hallasan"/>
                <a:cs typeface="Jeju Hallasan"/>
                <a:sym typeface="Jeju Hallasan"/>
              </a:rPr>
              <a:t>Matthew 14:28-31</a:t>
            </a:r>
          </a:p>
          <a:p>
            <a:pPr algn="ctr">
              <a:lnSpc>
                <a:spcPts val="3304"/>
              </a:lnSpc>
            </a:pPr>
          </a:p>
          <a:p>
            <a:pPr algn="ctr">
              <a:lnSpc>
                <a:spcPts val="3304"/>
              </a:lnSpc>
            </a:pPr>
          </a:p>
          <a:p>
            <a:pPr algn="ctr">
              <a:lnSpc>
                <a:spcPts val="3304"/>
              </a:lnSpc>
            </a:pPr>
            <a:r>
              <a:rPr lang="en-US" sz="3713">
                <a:solidFill>
                  <a:srgbClr val="000000"/>
                </a:solidFill>
                <a:latin typeface="Jeju Hallasan"/>
                <a:ea typeface="Jeju Hallasan"/>
                <a:cs typeface="Jeju Hallasan"/>
                <a:sym typeface="Jeju Hallasan"/>
              </a:rPr>
              <a:t>28 </a:t>
            </a:r>
            <a:r>
              <a:rPr lang="en-US" sz="3713">
                <a:solidFill>
                  <a:srgbClr val="000000"/>
                </a:solidFill>
                <a:latin typeface="Jeju Hallasan"/>
                <a:ea typeface="Jeju Hallasan"/>
                <a:cs typeface="Jeju Hallasan"/>
                <a:sym typeface="Jeju Hallasan"/>
              </a:rPr>
              <a:t>Peter responded and said to Him, “Lord, if it is You, command me to come to You on the water.” </a:t>
            </a:r>
            <a:r>
              <a:rPr lang="en-US" sz="3713">
                <a:solidFill>
                  <a:srgbClr val="000000"/>
                </a:solidFill>
                <a:latin typeface="Jeju Hallasan"/>
                <a:ea typeface="Jeju Hallasan"/>
                <a:cs typeface="Jeju Hallasan"/>
                <a:sym typeface="Jeju Hallasan"/>
              </a:rPr>
              <a:t>29 </a:t>
            </a:r>
            <a:r>
              <a:rPr lang="en-US" sz="3713">
                <a:solidFill>
                  <a:srgbClr val="000000"/>
                </a:solidFill>
                <a:latin typeface="Jeju Hallasan"/>
                <a:ea typeface="Jeju Hallasan"/>
                <a:cs typeface="Jeju Hallasan"/>
                <a:sym typeface="Jeju Hallasan"/>
              </a:rPr>
              <a:t>And He said, “Come!” And Peter got out of the boat and walked on the wate</a:t>
            </a:r>
            <a:r>
              <a:rPr lang="en-US" sz="3713">
                <a:solidFill>
                  <a:srgbClr val="000000"/>
                </a:solidFill>
                <a:latin typeface="Jeju Hallasan"/>
                <a:ea typeface="Jeju Hallasan"/>
                <a:cs typeface="Jeju Hallasan"/>
                <a:sym typeface="Jeju Hallasan"/>
              </a:rPr>
              <a:t>R, AND CAME TOWARD JESUS. </a:t>
            </a:r>
            <a:r>
              <a:rPr lang="en-US" sz="3713">
                <a:solidFill>
                  <a:srgbClr val="000000"/>
                </a:solidFill>
                <a:latin typeface="Jeju Hallasan"/>
                <a:ea typeface="Jeju Hallasan"/>
                <a:cs typeface="Jeju Hallasan"/>
                <a:sym typeface="Jeju Hallasan"/>
              </a:rPr>
              <a:t>30 </a:t>
            </a:r>
            <a:r>
              <a:rPr lang="en-US" sz="3713">
                <a:solidFill>
                  <a:srgbClr val="000000"/>
                </a:solidFill>
                <a:latin typeface="Jeju Hallasan"/>
                <a:ea typeface="Jeju Hallasan"/>
                <a:cs typeface="Jeju Hallasan"/>
                <a:sym typeface="Jeju Hallasan"/>
              </a:rPr>
              <a:t>BUT SEEING THE WIND, HE BECAME FRIGHTENED, AND WHEN HE BEGAN TO SINK, HE CRIED OUT, SAYING, “LORD, SAVE ME!” </a:t>
            </a:r>
            <a:r>
              <a:rPr lang="en-US" sz="3713">
                <a:solidFill>
                  <a:srgbClr val="000000"/>
                </a:solidFill>
                <a:latin typeface="Jeju Hallasan"/>
                <a:ea typeface="Jeju Hallasan"/>
                <a:cs typeface="Jeju Hallasan"/>
                <a:sym typeface="Jeju Hallasan"/>
              </a:rPr>
              <a:t>31 </a:t>
            </a:r>
            <a:r>
              <a:rPr lang="en-US" sz="3713">
                <a:solidFill>
                  <a:srgbClr val="000000"/>
                </a:solidFill>
                <a:latin typeface="Jeju Hallasan"/>
                <a:ea typeface="Jeju Hallasan"/>
                <a:cs typeface="Jeju Hallasan"/>
                <a:sym typeface="Jeju Hallasan"/>
              </a:rPr>
              <a:t>IMMEDIATELY JESUS REACHED OUT WITH HIS HAND AND TOOK HOLD OF HIM, AND *SAID TO HIM, “YOU OF LITTLE FAITH, WHY DID YOU DOUBT?”</a:t>
            </a:r>
          </a:p>
          <a:p>
            <a:pPr algn="ctr">
              <a:lnSpc>
                <a:spcPts val="3304"/>
              </a:lnSpc>
            </a:pPr>
          </a:p>
        </p:txBody>
      </p:sp>
      <p:sp>
        <p:nvSpPr>
          <p:cNvPr name="TextBox 23" id="23"/>
          <p:cNvSpPr txBox="true"/>
          <p:nvPr/>
        </p:nvSpPr>
        <p:spPr>
          <a:xfrm rot="0">
            <a:off x="19050" y="9917453"/>
            <a:ext cx="10472609" cy="290576"/>
          </a:xfrm>
          <a:prstGeom prst="rect">
            <a:avLst/>
          </a:prstGeom>
        </p:spPr>
        <p:txBody>
          <a:bodyPr anchor="t" rtlCol="false" tIns="0" lIns="0" bIns="0" rIns="0">
            <a:spAutoFit/>
          </a:bodyPr>
          <a:lstStyle/>
          <a:p>
            <a:pPr algn="ctr">
              <a:lnSpc>
                <a:spcPts val="2047"/>
              </a:lnSpc>
            </a:pPr>
            <a:r>
              <a:rPr lang="en-US" sz="2300">
                <a:solidFill>
                  <a:srgbClr val="000000"/>
                </a:solidFill>
                <a:latin typeface="Jeju Hallasan"/>
                <a:ea typeface="Jeju Hallasan"/>
                <a:cs typeface="Jeju Hallasan"/>
                <a:sym typeface="Jeju Hallasan"/>
              </a:rPr>
              <a:t>Over</a:t>
            </a:r>
            <a:r>
              <a:rPr lang="en-US" sz="2300">
                <a:solidFill>
                  <a:srgbClr val="000000"/>
                </a:solidFill>
                <a:latin typeface="Jeju Hallasan"/>
                <a:ea typeface="Jeju Hallasan"/>
                <a:cs typeface="Jeju Hallasan"/>
                <a:sym typeface="Jeju Hallasan"/>
              </a:rPr>
              <a:t>coming Fear by Grace: Taking the Next Step from Acceptance</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7DBAD5"/>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603916"/>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0" id="20"/>
          <p:cNvGrpSpPr/>
          <p:nvPr/>
        </p:nvGrpSpPr>
        <p:grpSpPr>
          <a:xfrm rot="0">
            <a:off x="16871173" y="8876927"/>
            <a:ext cx="1369202" cy="136920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6"/>
              <a:stretch>
                <a:fillRect l="0" t="0" r="0" b="0"/>
              </a:stretch>
            </a:blipFill>
          </p:spPr>
        </p:sp>
      </p:grpSp>
      <p:sp>
        <p:nvSpPr>
          <p:cNvPr name="TextBox 22" id="22"/>
          <p:cNvSpPr txBox="true"/>
          <p:nvPr/>
        </p:nvSpPr>
        <p:spPr>
          <a:xfrm rot="0">
            <a:off x="2693697" y="1227397"/>
            <a:ext cx="13328902" cy="5484280"/>
          </a:xfrm>
          <a:prstGeom prst="rect">
            <a:avLst/>
          </a:prstGeom>
        </p:spPr>
        <p:txBody>
          <a:bodyPr anchor="t" rtlCol="false" tIns="0" lIns="0" bIns="0" rIns="0">
            <a:spAutoFit/>
          </a:bodyPr>
          <a:lstStyle/>
          <a:p>
            <a:pPr algn="ctr">
              <a:lnSpc>
                <a:spcPts val="3138"/>
              </a:lnSpc>
            </a:pPr>
            <a:r>
              <a:rPr lang="en-US" sz="3526">
                <a:solidFill>
                  <a:srgbClr val="000000"/>
                </a:solidFill>
                <a:latin typeface="Jeju Hallasan"/>
                <a:ea typeface="Jeju Hallasan"/>
                <a:cs typeface="Jeju Hallasan"/>
                <a:sym typeface="Jeju Hallasan"/>
              </a:rPr>
              <a:t>Hebrews 12:1-2</a:t>
            </a:r>
          </a:p>
          <a:p>
            <a:pPr algn="ctr">
              <a:lnSpc>
                <a:spcPts val="3138"/>
              </a:lnSpc>
            </a:pPr>
          </a:p>
          <a:p>
            <a:pPr algn="ctr">
              <a:lnSpc>
                <a:spcPts val="3138"/>
              </a:lnSpc>
            </a:pPr>
          </a:p>
          <a:p>
            <a:pPr algn="ctr">
              <a:lnSpc>
                <a:spcPts val="3316"/>
              </a:lnSpc>
            </a:pPr>
            <a:r>
              <a:rPr lang="en-US" sz="3726">
                <a:solidFill>
                  <a:srgbClr val="000000"/>
                </a:solidFill>
                <a:latin typeface="Jeju Hallasan"/>
                <a:ea typeface="Jeju Hallasan"/>
                <a:cs typeface="Jeju Hallasan"/>
                <a:sym typeface="Jeju Hallasan"/>
              </a:rPr>
              <a:t>Therefore, since we also have such a great cloud of witnesses surrounding us, let’s rid ou</a:t>
            </a:r>
            <a:r>
              <a:rPr lang="en-US" sz="3726">
                <a:solidFill>
                  <a:srgbClr val="000000"/>
                </a:solidFill>
                <a:latin typeface="Jeju Hallasan"/>
                <a:ea typeface="Jeju Hallasan"/>
                <a:cs typeface="Jeju Hallasan"/>
                <a:sym typeface="Jeju Hallasan"/>
              </a:rPr>
              <a:t>RSELVES OF EVERY OBSTACLE AND THE SIN WHICH SO EASILY ENTANGLES US, AND LET’S RUN WITH ENDURANCE THE RACE THAT IS SET BEFORE US, </a:t>
            </a:r>
            <a:r>
              <a:rPr lang="en-US" sz="3726">
                <a:solidFill>
                  <a:srgbClr val="000000"/>
                </a:solidFill>
                <a:latin typeface="Jeju Hallasan"/>
                <a:ea typeface="Jeju Hallasan"/>
                <a:cs typeface="Jeju Hallasan"/>
                <a:sym typeface="Jeju Hallasan"/>
              </a:rPr>
              <a:t>2 </a:t>
            </a:r>
            <a:r>
              <a:rPr lang="en-US" sz="3726">
                <a:solidFill>
                  <a:srgbClr val="000000"/>
                </a:solidFill>
                <a:latin typeface="Jeju Hallasan"/>
                <a:ea typeface="Jeju Hallasan"/>
                <a:cs typeface="Jeju Hallasan"/>
                <a:sym typeface="Jeju Hallasan"/>
              </a:rPr>
              <a:t>LOOKING ONLY AT JESUS, THE </a:t>
            </a:r>
            <a:r>
              <a:rPr lang="en-US" sz="3726">
                <a:solidFill>
                  <a:srgbClr val="000000"/>
                </a:solidFill>
                <a:latin typeface="Jeju Hallasan"/>
                <a:ea typeface="Jeju Hallasan"/>
                <a:cs typeface="Jeju Hallasan"/>
                <a:sym typeface="Jeju Hallasan"/>
              </a:rPr>
              <a:t>[</a:t>
            </a:r>
            <a:r>
              <a:rPr lang="en-US" sz="3726" u="sng">
                <a:solidFill>
                  <a:srgbClr val="000000"/>
                </a:solidFill>
                <a:latin typeface="Jeju Hallasan"/>
                <a:ea typeface="Jeju Hallasan"/>
                <a:cs typeface="Jeju Hallasan"/>
                <a:sym typeface="Jeju Hallasan"/>
                <a:hlinkClick r:id="rId27" tooltip="https://www.biblegateway.com/passage/?search=Hebrews%2012%3A1%E2%80%932%20&amp;version=NASB#fen-NASB-30202a"/>
              </a:rPr>
              <a:t>A</a:t>
            </a:r>
            <a:r>
              <a:rPr lang="en-US" sz="3726">
                <a:solidFill>
                  <a:srgbClr val="000000"/>
                </a:solidFill>
                <a:latin typeface="Jeju Hallasan"/>
                <a:ea typeface="Jeju Hallasan"/>
                <a:cs typeface="Jeju Hallasan"/>
                <a:sym typeface="Jeju Hallasan"/>
              </a:rPr>
              <a:t>]</a:t>
            </a:r>
            <a:r>
              <a:rPr lang="en-US" sz="3726">
                <a:solidFill>
                  <a:srgbClr val="000000"/>
                </a:solidFill>
                <a:latin typeface="Jeju Hallasan"/>
                <a:ea typeface="Jeju Hallasan"/>
                <a:cs typeface="Jeju Hallasan"/>
                <a:sym typeface="Jeju Hallasan"/>
              </a:rPr>
              <a:t>ORIGINATOR AND PERFECTER OF THE FAITH, WHO FOR THE JOY SET BEFORE HIM ENDURED THE CROSS, DESPISING THE SHAME, AND HAS SAT DOWN AT THE RIGHT HAND OF THE THRONE OF GOD.</a:t>
            </a:r>
          </a:p>
          <a:p>
            <a:pPr algn="ctr">
              <a:lnSpc>
                <a:spcPts val="3138"/>
              </a:lnSpc>
            </a:pPr>
          </a:p>
        </p:txBody>
      </p:sp>
      <p:sp>
        <p:nvSpPr>
          <p:cNvPr name="TextBox 23" id="23"/>
          <p:cNvSpPr txBox="true"/>
          <p:nvPr/>
        </p:nvSpPr>
        <p:spPr>
          <a:xfrm rot="0">
            <a:off x="19050" y="9917453"/>
            <a:ext cx="10472609" cy="290576"/>
          </a:xfrm>
          <a:prstGeom prst="rect">
            <a:avLst/>
          </a:prstGeom>
        </p:spPr>
        <p:txBody>
          <a:bodyPr anchor="t" rtlCol="false" tIns="0" lIns="0" bIns="0" rIns="0">
            <a:spAutoFit/>
          </a:bodyPr>
          <a:lstStyle/>
          <a:p>
            <a:pPr algn="ctr">
              <a:lnSpc>
                <a:spcPts val="2047"/>
              </a:lnSpc>
            </a:pPr>
            <a:r>
              <a:rPr lang="en-US" sz="2300">
                <a:solidFill>
                  <a:srgbClr val="000000"/>
                </a:solidFill>
                <a:latin typeface="Jeju Hallasan"/>
                <a:ea typeface="Jeju Hallasan"/>
                <a:cs typeface="Jeju Hallasan"/>
                <a:sym typeface="Jeju Hallasan"/>
              </a:rPr>
              <a:t>Over</a:t>
            </a:r>
            <a:r>
              <a:rPr lang="en-US" sz="2300">
                <a:solidFill>
                  <a:srgbClr val="000000"/>
                </a:solidFill>
                <a:latin typeface="Jeju Hallasan"/>
                <a:ea typeface="Jeju Hallasan"/>
                <a:cs typeface="Jeju Hallasan"/>
                <a:sym typeface="Jeju Hallasan"/>
              </a:rPr>
              <a:t>coming Fear by Grace: Taking the Next Step from Acceptance</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7DBAD5"/>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603916"/>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0" id="20"/>
          <p:cNvGrpSpPr/>
          <p:nvPr/>
        </p:nvGrpSpPr>
        <p:grpSpPr>
          <a:xfrm rot="0">
            <a:off x="16871173" y="8876927"/>
            <a:ext cx="1369202" cy="136920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6"/>
              <a:stretch>
                <a:fillRect l="0" t="0" r="0" b="0"/>
              </a:stretch>
            </a:blipFill>
          </p:spPr>
        </p:sp>
      </p:grpSp>
      <p:sp>
        <p:nvSpPr>
          <p:cNvPr name="TextBox 22" id="22"/>
          <p:cNvSpPr txBox="true"/>
          <p:nvPr/>
        </p:nvSpPr>
        <p:spPr>
          <a:xfrm rot="0">
            <a:off x="2693697" y="1246447"/>
            <a:ext cx="13483950" cy="4248598"/>
          </a:xfrm>
          <a:prstGeom prst="rect">
            <a:avLst/>
          </a:prstGeom>
        </p:spPr>
        <p:txBody>
          <a:bodyPr anchor="t" rtlCol="false" tIns="0" lIns="0" bIns="0" rIns="0">
            <a:spAutoFit/>
          </a:bodyPr>
          <a:lstStyle/>
          <a:p>
            <a:pPr algn="ctr">
              <a:lnSpc>
                <a:spcPts val="3724"/>
              </a:lnSpc>
            </a:pPr>
            <a:r>
              <a:rPr lang="en-US" sz="4184">
                <a:solidFill>
                  <a:srgbClr val="000000"/>
                </a:solidFill>
                <a:latin typeface="Jeju Hallasan"/>
                <a:ea typeface="Jeju Hallasan"/>
                <a:cs typeface="Jeju Hallasan"/>
                <a:sym typeface="Jeju Hallasan"/>
              </a:rPr>
              <a:t>Isaiah 41:10</a:t>
            </a:r>
          </a:p>
          <a:p>
            <a:pPr algn="ctr">
              <a:lnSpc>
                <a:spcPts val="3724"/>
              </a:lnSpc>
            </a:pPr>
          </a:p>
          <a:p>
            <a:pPr algn="ctr">
              <a:lnSpc>
                <a:spcPts val="3724"/>
              </a:lnSpc>
            </a:pPr>
          </a:p>
          <a:p>
            <a:pPr algn="ctr">
              <a:lnSpc>
                <a:spcPts val="3724"/>
              </a:lnSpc>
            </a:pPr>
            <a:r>
              <a:rPr lang="en-US" sz="4184">
                <a:solidFill>
                  <a:srgbClr val="000000"/>
                </a:solidFill>
                <a:latin typeface="Jeju Hallasan"/>
                <a:ea typeface="Jeju Hallasan"/>
                <a:cs typeface="Jeju Hallasan"/>
                <a:sym typeface="Jeju Hallasan"/>
              </a:rPr>
              <a:t>DO NOT FEAR, FOR I AM WITH YOU;</a:t>
            </a:r>
          </a:p>
          <a:p>
            <a:pPr algn="ctr">
              <a:lnSpc>
                <a:spcPts val="3724"/>
              </a:lnSpc>
            </a:pPr>
            <a:r>
              <a:rPr lang="en-US" sz="4184">
                <a:solidFill>
                  <a:srgbClr val="000000"/>
                </a:solidFill>
                <a:latin typeface="Jeju Hallasan"/>
                <a:ea typeface="Jeju Hallasan"/>
                <a:cs typeface="Jeju Hallasan"/>
                <a:sym typeface="Jeju Hallasan"/>
              </a:rPr>
              <a:t>DO NOT BE AFRAID, FOR I AM YOUR GOD.</a:t>
            </a:r>
          </a:p>
          <a:p>
            <a:pPr algn="ctr">
              <a:lnSpc>
                <a:spcPts val="3724"/>
              </a:lnSpc>
            </a:pPr>
            <a:r>
              <a:rPr lang="en-US" sz="4184">
                <a:solidFill>
                  <a:srgbClr val="000000"/>
                </a:solidFill>
                <a:latin typeface="Jeju Hallasan"/>
                <a:ea typeface="Jeju Hallasan"/>
                <a:cs typeface="Jeju Hallasan"/>
                <a:sym typeface="Jeju Hallasan"/>
              </a:rPr>
              <a:t>I WILL STRENGTHEN YOU, I WILL ALSO HELP YOU,</a:t>
            </a:r>
          </a:p>
          <a:p>
            <a:pPr algn="ctr">
              <a:lnSpc>
                <a:spcPts val="3724"/>
              </a:lnSpc>
            </a:pPr>
            <a:r>
              <a:rPr lang="en-US" sz="4184">
                <a:solidFill>
                  <a:srgbClr val="000000"/>
                </a:solidFill>
                <a:latin typeface="Jeju Hallasan"/>
                <a:ea typeface="Jeju Hallasan"/>
                <a:cs typeface="Jeju Hallasan"/>
                <a:sym typeface="Jeju Hallasan"/>
              </a:rPr>
              <a:t>I WILL ALSO UPHOLD YOU WITH MY RIGHTEOUS RIGHT HAND.’</a:t>
            </a:r>
          </a:p>
          <a:p>
            <a:pPr algn="ctr">
              <a:lnSpc>
                <a:spcPts val="3724"/>
              </a:lnSpc>
            </a:pPr>
          </a:p>
        </p:txBody>
      </p:sp>
      <p:sp>
        <p:nvSpPr>
          <p:cNvPr name="TextBox 23" id="23"/>
          <p:cNvSpPr txBox="true"/>
          <p:nvPr/>
        </p:nvSpPr>
        <p:spPr>
          <a:xfrm rot="0">
            <a:off x="19050" y="9917453"/>
            <a:ext cx="10472609" cy="290576"/>
          </a:xfrm>
          <a:prstGeom prst="rect">
            <a:avLst/>
          </a:prstGeom>
        </p:spPr>
        <p:txBody>
          <a:bodyPr anchor="t" rtlCol="false" tIns="0" lIns="0" bIns="0" rIns="0">
            <a:spAutoFit/>
          </a:bodyPr>
          <a:lstStyle/>
          <a:p>
            <a:pPr algn="ctr">
              <a:lnSpc>
                <a:spcPts val="2047"/>
              </a:lnSpc>
            </a:pPr>
            <a:r>
              <a:rPr lang="en-US" sz="2300">
                <a:solidFill>
                  <a:srgbClr val="000000"/>
                </a:solidFill>
                <a:latin typeface="Jeju Hallasan"/>
                <a:ea typeface="Jeju Hallasan"/>
                <a:cs typeface="Jeju Hallasan"/>
                <a:sym typeface="Jeju Hallasan"/>
              </a:rPr>
              <a:t>Over</a:t>
            </a:r>
            <a:r>
              <a:rPr lang="en-US" sz="2300">
                <a:solidFill>
                  <a:srgbClr val="000000"/>
                </a:solidFill>
                <a:latin typeface="Jeju Hallasan"/>
                <a:ea typeface="Jeju Hallasan"/>
                <a:cs typeface="Jeju Hallasan"/>
                <a:sym typeface="Jeju Hallasan"/>
              </a:rPr>
              <a:t>coming Fear by Grace: Taking the Next Step from Acceptance</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7DBAD5"/>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603916"/>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0" id="20"/>
          <p:cNvGrpSpPr/>
          <p:nvPr/>
        </p:nvGrpSpPr>
        <p:grpSpPr>
          <a:xfrm rot="0">
            <a:off x="16871173" y="8876927"/>
            <a:ext cx="1369202" cy="136920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6"/>
              <a:stretch>
                <a:fillRect l="0" t="0" r="0" b="0"/>
              </a:stretch>
            </a:blipFill>
          </p:spPr>
        </p:sp>
      </p:grpSp>
      <p:sp>
        <p:nvSpPr>
          <p:cNvPr name="TextBox 22" id="22"/>
          <p:cNvSpPr txBox="true"/>
          <p:nvPr/>
        </p:nvSpPr>
        <p:spPr>
          <a:xfrm rot="0">
            <a:off x="2538649" y="1625184"/>
            <a:ext cx="13483950" cy="983379"/>
          </a:xfrm>
          <a:prstGeom prst="rect">
            <a:avLst/>
          </a:prstGeom>
        </p:spPr>
        <p:txBody>
          <a:bodyPr anchor="t" rtlCol="false" tIns="0" lIns="0" bIns="0" rIns="0">
            <a:spAutoFit/>
          </a:bodyPr>
          <a:lstStyle/>
          <a:p>
            <a:pPr algn="ctr">
              <a:lnSpc>
                <a:spcPts val="3724"/>
              </a:lnSpc>
            </a:pPr>
            <a:r>
              <a:rPr lang="en-US" sz="4184">
                <a:solidFill>
                  <a:srgbClr val="000000"/>
                </a:solidFill>
                <a:latin typeface="Jeju Hallasan"/>
                <a:ea typeface="Jeju Hallasan"/>
                <a:cs typeface="Jeju Hallasan"/>
                <a:sym typeface="Jeju Hallasan"/>
              </a:rPr>
              <a:t>I</a:t>
            </a:r>
            <a:r>
              <a:rPr lang="en-US" sz="4184">
                <a:solidFill>
                  <a:srgbClr val="000000"/>
                </a:solidFill>
                <a:latin typeface="Jeju Hallasan"/>
                <a:ea typeface="Jeju Hallasan"/>
                <a:cs typeface="Jeju Hallasan"/>
                <a:sym typeface="Jeju Hallasan"/>
              </a:rPr>
              <a:t>II. GRACE EMPOWERS US TO TAKE THE NEXT STEP</a:t>
            </a:r>
          </a:p>
          <a:p>
            <a:pPr algn="ctr">
              <a:lnSpc>
                <a:spcPts val="3724"/>
              </a:lnSpc>
            </a:pPr>
          </a:p>
        </p:txBody>
      </p:sp>
      <p:sp>
        <p:nvSpPr>
          <p:cNvPr name="TextBox 23" id="23"/>
          <p:cNvSpPr txBox="true"/>
          <p:nvPr/>
        </p:nvSpPr>
        <p:spPr>
          <a:xfrm rot="0">
            <a:off x="19050" y="9917453"/>
            <a:ext cx="10472609" cy="290576"/>
          </a:xfrm>
          <a:prstGeom prst="rect">
            <a:avLst/>
          </a:prstGeom>
        </p:spPr>
        <p:txBody>
          <a:bodyPr anchor="t" rtlCol="false" tIns="0" lIns="0" bIns="0" rIns="0">
            <a:spAutoFit/>
          </a:bodyPr>
          <a:lstStyle/>
          <a:p>
            <a:pPr algn="ctr">
              <a:lnSpc>
                <a:spcPts val="2047"/>
              </a:lnSpc>
            </a:pPr>
            <a:r>
              <a:rPr lang="en-US" sz="2300">
                <a:solidFill>
                  <a:srgbClr val="000000"/>
                </a:solidFill>
                <a:latin typeface="Jeju Hallasan"/>
                <a:ea typeface="Jeju Hallasan"/>
                <a:cs typeface="Jeju Hallasan"/>
                <a:sym typeface="Jeju Hallasan"/>
              </a:rPr>
              <a:t>Over</a:t>
            </a:r>
            <a:r>
              <a:rPr lang="en-US" sz="2300">
                <a:solidFill>
                  <a:srgbClr val="000000"/>
                </a:solidFill>
                <a:latin typeface="Jeju Hallasan"/>
                <a:ea typeface="Jeju Hallasan"/>
                <a:cs typeface="Jeju Hallasan"/>
                <a:sym typeface="Jeju Hallasan"/>
              </a:rPr>
              <a:t>coming Fear by Grace: Taking the Next Step from Acceptance</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7DBAD5"/>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603916"/>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0" id="20"/>
          <p:cNvGrpSpPr/>
          <p:nvPr/>
        </p:nvGrpSpPr>
        <p:grpSpPr>
          <a:xfrm rot="0">
            <a:off x="16871173" y="8876927"/>
            <a:ext cx="1369202" cy="136920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6"/>
              <a:stretch>
                <a:fillRect l="0" t="0" r="0" b="0"/>
              </a:stretch>
            </a:blipFill>
          </p:spPr>
        </p:sp>
      </p:grpSp>
      <p:sp>
        <p:nvSpPr>
          <p:cNvPr name="TextBox 22" id="22"/>
          <p:cNvSpPr txBox="true"/>
          <p:nvPr/>
        </p:nvSpPr>
        <p:spPr>
          <a:xfrm rot="0">
            <a:off x="2693697" y="1246447"/>
            <a:ext cx="13483950" cy="2382759"/>
          </a:xfrm>
          <a:prstGeom prst="rect">
            <a:avLst/>
          </a:prstGeom>
        </p:spPr>
        <p:txBody>
          <a:bodyPr anchor="t" rtlCol="false" tIns="0" lIns="0" bIns="0" rIns="0">
            <a:spAutoFit/>
          </a:bodyPr>
          <a:lstStyle/>
          <a:p>
            <a:pPr algn="ctr">
              <a:lnSpc>
                <a:spcPts val="3724"/>
              </a:lnSpc>
            </a:pPr>
            <a:r>
              <a:rPr lang="en-US" sz="4184">
                <a:solidFill>
                  <a:srgbClr val="000000"/>
                </a:solidFill>
                <a:latin typeface="Jeju Hallasan"/>
                <a:ea typeface="Jeju Hallasan"/>
                <a:cs typeface="Jeju Hallasan"/>
                <a:sym typeface="Jeju Hallasan"/>
              </a:rPr>
              <a:t>Philippians 2:13</a:t>
            </a:r>
          </a:p>
          <a:p>
            <a:pPr algn="ctr">
              <a:lnSpc>
                <a:spcPts val="3724"/>
              </a:lnSpc>
            </a:pPr>
          </a:p>
          <a:p>
            <a:pPr algn="ctr">
              <a:lnSpc>
                <a:spcPts val="3724"/>
              </a:lnSpc>
            </a:pPr>
            <a:r>
              <a:rPr lang="en-US" sz="4184">
                <a:solidFill>
                  <a:srgbClr val="000000"/>
                </a:solidFill>
                <a:latin typeface="Jeju Hallasan"/>
                <a:ea typeface="Jeju Hallasan"/>
                <a:cs typeface="Jeju Hallasan"/>
                <a:sym typeface="Jeju Hallasan"/>
              </a:rPr>
              <a:t>FOR IT IS GOD WHO IS AT WORK IN YOU, BOTH TO WILL AND TO WORK FOR HIS GOOD PLEASURE.</a:t>
            </a:r>
          </a:p>
          <a:p>
            <a:pPr algn="ctr">
              <a:lnSpc>
                <a:spcPts val="3724"/>
              </a:lnSpc>
            </a:pPr>
          </a:p>
        </p:txBody>
      </p:sp>
      <p:sp>
        <p:nvSpPr>
          <p:cNvPr name="TextBox 23" id="23"/>
          <p:cNvSpPr txBox="true"/>
          <p:nvPr/>
        </p:nvSpPr>
        <p:spPr>
          <a:xfrm rot="0">
            <a:off x="19050" y="9917453"/>
            <a:ext cx="10472609" cy="290576"/>
          </a:xfrm>
          <a:prstGeom prst="rect">
            <a:avLst/>
          </a:prstGeom>
        </p:spPr>
        <p:txBody>
          <a:bodyPr anchor="t" rtlCol="false" tIns="0" lIns="0" bIns="0" rIns="0">
            <a:spAutoFit/>
          </a:bodyPr>
          <a:lstStyle/>
          <a:p>
            <a:pPr algn="ctr">
              <a:lnSpc>
                <a:spcPts val="2047"/>
              </a:lnSpc>
            </a:pPr>
            <a:r>
              <a:rPr lang="en-US" sz="2300">
                <a:solidFill>
                  <a:srgbClr val="000000"/>
                </a:solidFill>
                <a:latin typeface="Jeju Hallasan"/>
                <a:ea typeface="Jeju Hallasan"/>
                <a:cs typeface="Jeju Hallasan"/>
                <a:sym typeface="Jeju Hallasan"/>
              </a:rPr>
              <a:t>Over</a:t>
            </a:r>
            <a:r>
              <a:rPr lang="en-US" sz="2300">
                <a:solidFill>
                  <a:srgbClr val="000000"/>
                </a:solidFill>
                <a:latin typeface="Jeju Hallasan"/>
                <a:ea typeface="Jeju Hallasan"/>
                <a:cs typeface="Jeju Hallasan"/>
                <a:sym typeface="Jeju Hallasan"/>
              </a:rPr>
              <a:t>coming Fear by Grace: Taking the Next Step from Acceptance</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7DBAD5"/>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603916"/>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0" id="20"/>
          <p:cNvGrpSpPr/>
          <p:nvPr/>
        </p:nvGrpSpPr>
        <p:grpSpPr>
          <a:xfrm rot="0">
            <a:off x="16871173" y="8876927"/>
            <a:ext cx="1369202" cy="136920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6"/>
              <a:stretch>
                <a:fillRect l="0" t="0" r="0" b="0"/>
              </a:stretch>
            </a:blipFill>
          </p:spPr>
        </p:sp>
      </p:grpSp>
      <p:sp>
        <p:nvSpPr>
          <p:cNvPr name="TextBox 22" id="22"/>
          <p:cNvSpPr txBox="true"/>
          <p:nvPr/>
        </p:nvSpPr>
        <p:spPr>
          <a:xfrm rot="0">
            <a:off x="2693697" y="1246447"/>
            <a:ext cx="13483950" cy="4309662"/>
          </a:xfrm>
          <a:prstGeom prst="rect">
            <a:avLst/>
          </a:prstGeom>
        </p:spPr>
        <p:txBody>
          <a:bodyPr anchor="t" rtlCol="false" tIns="0" lIns="0" bIns="0" rIns="0">
            <a:spAutoFit/>
          </a:bodyPr>
          <a:lstStyle/>
          <a:p>
            <a:pPr algn="ctr">
              <a:lnSpc>
                <a:spcPts val="3724"/>
              </a:lnSpc>
            </a:pPr>
            <a:r>
              <a:rPr lang="en-US" sz="4184">
                <a:solidFill>
                  <a:srgbClr val="000000"/>
                </a:solidFill>
                <a:latin typeface="Jeju Hallasan"/>
                <a:ea typeface="Jeju Hallasan"/>
                <a:cs typeface="Jeju Hallasan"/>
                <a:sym typeface="Jeju Hallasan"/>
              </a:rPr>
              <a:t>2 Corinthians 12:9</a:t>
            </a:r>
          </a:p>
          <a:p>
            <a:pPr algn="ctr">
              <a:lnSpc>
                <a:spcPts val="3724"/>
              </a:lnSpc>
            </a:pPr>
          </a:p>
          <a:p>
            <a:pPr algn="ctr">
              <a:lnSpc>
                <a:spcPts val="3724"/>
              </a:lnSpc>
            </a:pPr>
          </a:p>
          <a:p>
            <a:pPr algn="ctr">
              <a:lnSpc>
                <a:spcPts val="3724"/>
              </a:lnSpc>
            </a:pPr>
            <a:r>
              <a:rPr lang="en-US" sz="4184">
                <a:solidFill>
                  <a:srgbClr val="000000"/>
                </a:solidFill>
                <a:latin typeface="Jeju Hallasan"/>
                <a:ea typeface="Jeju Hallasan"/>
                <a:cs typeface="Jeju Hallasan"/>
                <a:sym typeface="Jeju Hallasan"/>
              </a:rPr>
              <a:t>9 </a:t>
            </a:r>
            <a:r>
              <a:rPr lang="en-US" sz="4184">
                <a:solidFill>
                  <a:srgbClr val="000000"/>
                </a:solidFill>
                <a:latin typeface="Jeju Hallasan"/>
                <a:ea typeface="Jeju Hallasan"/>
                <a:cs typeface="Jeju Hallasan"/>
                <a:sym typeface="Jeju Hallasan"/>
              </a:rPr>
              <a:t>AND HE HAS SAID TO ME, “MY GRACE IS SUFFICIENT FOR YOU, FOR POWER IS PERFECTED IN WEAKNESS.” MOST GLADLY, THEREFORE, I WILL RATHER BOAST ABOUT MY WEAKNESSES, SO THAT THE POWER OF CHRIST MAY DWELL IN ME.</a:t>
            </a:r>
          </a:p>
          <a:p>
            <a:pPr algn="ctr">
              <a:lnSpc>
                <a:spcPts val="3724"/>
              </a:lnSpc>
            </a:pPr>
          </a:p>
        </p:txBody>
      </p:sp>
      <p:sp>
        <p:nvSpPr>
          <p:cNvPr name="TextBox 23" id="23"/>
          <p:cNvSpPr txBox="true"/>
          <p:nvPr/>
        </p:nvSpPr>
        <p:spPr>
          <a:xfrm rot="0">
            <a:off x="19050" y="9917453"/>
            <a:ext cx="10472609" cy="290576"/>
          </a:xfrm>
          <a:prstGeom prst="rect">
            <a:avLst/>
          </a:prstGeom>
        </p:spPr>
        <p:txBody>
          <a:bodyPr anchor="t" rtlCol="false" tIns="0" lIns="0" bIns="0" rIns="0">
            <a:spAutoFit/>
          </a:bodyPr>
          <a:lstStyle/>
          <a:p>
            <a:pPr algn="ctr">
              <a:lnSpc>
                <a:spcPts val="2047"/>
              </a:lnSpc>
            </a:pPr>
            <a:r>
              <a:rPr lang="en-US" sz="2300">
                <a:solidFill>
                  <a:srgbClr val="000000"/>
                </a:solidFill>
                <a:latin typeface="Jeju Hallasan"/>
                <a:ea typeface="Jeju Hallasan"/>
                <a:cs typeface="Jeju Hallasan"/>
                <a:sym typeface="Jeju Hallasan"/>
              </a:rPr>
              <a:t>Over</a:t>
            </a:r>
            <a:r>
              <a:rPr lang="en-US" sz="2300">
                <a:solidFill>
                  <a:srgbClr val="000000"/>
                </a:solidFill>
                <a:latin typeface="Jeju Hallasan"/>
                <a:ea typeface="Jeju Hallasan"/>
                <a:cs typeface="Jeju Hallasan"/>
                <a:sym typeface="Jeju Hallasan"/>
              </a:rPr>
              <a:t>coming Fear by Grace: Taking the Next Step from Acceptance</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7DBAD5"/>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603916"/>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0" id="20"/>
          <p:cNvGrpSpPr/>
          <p:nvPr/>
        </p:nvGrpSpPr>
        <p:grpSpPr>
          <a:xfrm rot="0">
            <a:off x="16871173" y="8876927"/>
            <a:ext cx="1369202" cy="136920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6"/>
              <a:stretch>
                <a:fillRect l="0" t="0" r="0" b="0"/>
              </a:stretch>
            </a:blipFill>
          </p:spPr>
        </p:sp>
      </p:grpSp>
      <p:sp>
        <p:nvSpPr>
          <p:cNvPr name="TextBox 22" id="22"/>
          <p:cNvSpPr txBox="true"/>
          <p:nvPr/>
        </p:nvSpPr>
        <p:spPr>
          <a:xfrm rot="0">
            <a:off x="2378102" y="1405736"/>
            <a:ext cx="14393042" cy="2849219"/>
          </a:xfrm>
          <a:prstGeom prst="rect">
            <a:avLst/>
          </a:prstGeom>
        </p:spPr>
        <p:txBody>
          <a:bodyPr anchor="t" rtlCol="false" tIns="0" lIns="0" bIns="0" rIns="0">
            <a:spAutoFit/>
          </a:bodyPr>
          <a:lstStyle/>
          <a:p>
            <a:pPr algn="ctr">
              <a:lnSpc>
                <a:spcPts val="3724"/>
              </a:lnSpc>
            </a:pPr>
            <a:r>
              <a:rPr lang="en-US" sz="4184">
                <a:solidFill>
                  <a:srgbClr val="000000"/>
                </a:solidFill>
                <a:latin typeface="Jeju Hallasan"/>
                <a:ea typeface="Jeju Hallasan"/>
                <a:cs typeface="Jeju Hallasan"/>
                <a:sym typeface="Jeju Hallasan"/>
              </a:rPr>
              <a:t>You don't live to earn Go</a:t>
            </a:r>
            <a:r>
              <a:rPr lang="en-US" sz="4184">
                <a:solidFill>
                  <a:srgbClr val="000000"/>
                </a:solidFill>
                <a:latin typeface="Jeju Hallasan"/>
                <a:ea typeface="Jeju Hallasan"/>
                <a:cs typeface="Jeju Hallasan"/>
                <a:sym typeface="Jeju Hallasan"/>
              </a:rPr>
              <a:t>D'S ACCEPTANCE.</a:t>
            </a:r>
          </a:p>
          <a:p>
            <a:pPr algn="ctr">
              <a:lnSpc>
                <a:spcPts val="3724"/>
              </a:lnSpc>
            </a:pPr>
            <a:r>
              <a:rPr lang="en-US" sz="4184">
                <a:solidFill>
                  <a:srgbClr val="000000"/>
                </a:solidFill>
                <a:latin typeface="Jeju Hallasan"/>
                <a:ea typeface="Jeju Hallasan"/>
                <a:cs typeface="Jeju Hallasan"/>
                <a:sym typeface="Jeju Hallasan"/>
              </a:rPr>
              <a:t>YOU LIVE BECAUSE YOU'VE ALREADY RECEIVED IT.</a:t>
            </a:r>
          </a:p>
          <a:p>
            <a:pPr algn="ctr">
              <a:lnSpc>
                <a:spcPts val="3724"/>
              </a:lnSpc>
            </a:pPr>
          </a:p>
          <a:p>
            <a:pPr algn="ctr">
              <a:lnSpc>
                <a:spcPts val="3724"/>
              </a:lnSpc>
            </a:pPr>
            <a:r>
              <a:rPr lang="en-US" sz="4184">
                <a:solidFill>
                  <a:srgbClr val="000000"/>
                </a:solidFill>
                <a:latin typeface="Jeju Hallasan"/>
                <a:ea typeface="Jeju Hallasan"/>
                <a:cs typeface="Jeju Hallasan"/>
                <a:sym typeface="Jeju Hallasan"/>
              </a:rPr>
              <a:t>THAT'S WHAT GRACE DOES.</a:t>
            </a:r>
          </a:p>
          <a:p>
            <a:pPr algn="ctr">
              <a:lnSpc>
                <a:spcPts val="3724"/>
              </a:lnSpc>
            </a:pPr>
            <a:r>
              <a:rPr lang="en-US" sz="4184">
                <a:solidFill>
                  <a:srgbClr val="000000"/>
                </a:solidFill>
                <a:latin typeface="Jeju Hallasan"/>
                <a:ea typeface="Jeju Hallasan"/>
                <a:cs typeface="Jeju Hallasan"/>
                <a:sym typeface="Jeju Hallasan"/>
              </a:rPr>
              <a:t>IT CASTS OUT FEAR AND GIVES ORDINARY PEOPLE THE COURAGE TO TAKE EXTRAORDINARY STEPS OF FAITH.</a:t>
            </a:r>
          </a:p>
          <a:p>
            <a:pPr algn="ctr">
              <a:lnSpc>
                <a:spcPts val="3724"/>
              </a:lnSpc>
            </a:pPr>
          </a:p>
        </p:txBody>
      </p:sp>
      <p:sp>
        <p:nvSpPr>
          <p:cNvPr name="TextBox 23" id="23"/>
          <p:cNvSpPr txBox="true"/>
          <p:nvPr/>
        </p:nvSpPr>
        <p:spPr>
          <a:xfrm rot="0">
            <a:off x="19050" y="9917453"/>
            <a:ext cx="10472609" cy="290576"/>
          </a:xfrm>
          <a:prstGeom prst="rect">
            <a:avLst/>
          </a:prstGeom>
        </p:spPr>
        <p:txBody>
          <a:bodyPr anchor="t" rtlCol="false" tIns="0" lIns="0" bIns="0" rIns="0">
            <a:spAutoFit/>
          </a:bodyPr>
          <a:lstStyle/>
          <a:p>
            <a:pPr algn="ctr">
              <a:lnSpc>
                <a:spcPts val="2047"/>
              </a:lnSpc>
            </a:pPr>
            <a:r>
              <a:rPr lang="en-US" sz="2300">
                <a:solidFill>
                  <a:srgbClr val="000000"/>
                </a:solidFill>
                <a:latin typeface="Jeju Hallasan"/>
                <a:ea typeface="Jeju Hallasan"/>
                <a:cs typeface="Jeju Hallasan"/>
                <a:sym typeface="Jeju Hallasan"/>
              </a:rPr>
              <a:t>Over</a:t>
            </a:r>
            <a:r>
              <a:rPr lang="en-US" sz="2300">
                <a:solidFill>
                  <a:srgbClr val="000000"/>
                </a:solidFill>
                <a:latin typeface="Jeju Hallasan"/>
                <a:ea typeface="Jeju Hallasan"/>
                <a:cs typeface="Jeju Hallasan"/>
                <a:sym typeface="Jeju Hallasan"/>
              </a:rPr>
              <a:t>coming Fear by Grace: Taking the Next Step from Acceptance</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7DBAD5"/>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603916"/>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0" id="20"/>
          <p:cNvGrpSpPr/>
          <p:nvPr/>
        </p:nvGrpSpPr>
        <p:grpSpPr>
          <a:xfrm rot="0">
            <a:off x="16871173" y="8876927"/>
            <a:ext cx="1369202" cy="136920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6"/>
              <a:stretch>
                <a:fillRect l="0" t="0" r="0" b="0"/>
              </a:stretch>
            </a:blipFill>
          </p:spPr>
        </p:sp>
      </p:grpSp>
      <p:sp>
        <p:nvSpPr>
          <p:cNvPr name="TextBox 22" id="22"/>
          <p:cNvSpPr txBox="true"/>
          <p:nvPr/>
        </p:nvSpPr>
        <p:spPr>
          <a:xfrm rot="0">
            <a:off x="1634917" y="1331144"/>
            <a:ext cx="15018165" cy="6732697"/>
          </a:xfrm>
          <a:prstGeom prst="rect">
            <a:avLst/>
          </a:prstGeom>
        </p:spPr>
        <p:txBody>
          <a:bodyPr anchor="t" rtlCol="false" tIns="0" lIns="0" bIns="0" rIns="0">
            <a:spAutoFit/>
          </a:bodyPr>
          <a:lstStyle/>
          <a:p>
            <a:pPr algn="ctr">
              <a:lnSpc>
                <a:spcPts val="2981"/>
              </a:lnSpc>
            </a:pPr>
            <a:r>
              <a:rPr lang="en-US" sz="3349">
                <a:solidFill>
                  <a:srgbClr val="000000"/>
                </a:solidFill>
                <a:latin typeface="Jeju Hallasan"/>
                <a:ea typeface="Jeju Hallasan"/>
                <a:cs typeface="Jeju Hallasan"/>
                <a:sym typeface="Jeju Hallasan"/>
              </a:rPr>
              <a:t>Group Discussion Questions:</a:t>
            </a:r>
          </a:p>
          <a:p>
            <a:pPr algn="l">
              <a:lnSpc>
                <a:spcPts val="2981"/>
              </a:lnSpc>
            </a:pPr>
          </a:p>
          <a:p>
            <a:pPr algn="l">
              <a:lnSpc>
                <a:spcPts val="2981"/>
              </a:lnSpc>
            </a:pPr>
            <a:r>
              <a:rPr lang="en-US" sz="3349">
                <a:solidFill>
                  <a:srgbClr val="000000"/>
                </a:solidFill>
                <a:latin typeface="Jeju Hallasan"/>
                <a:ea typeface="Jeju Hallasan"/>
                <a:cs typeface="Jeju Hallasan"/>
                <a:sym typeface="Jeju Hallasan"/>
              </a:rPr>
              <a:t>1. Fear an</a:t>
            </a:r>
            <a:r>
              <a:rPr lang="en-US" sz="3349">
                <a:solidFill>
                  <a:srgbClr val="000000"/>
                </a:solidFill>
                <a:latin typeface="Jeju Hallasan"/>
                <a:ea typeface="Jeju Hallasan"/>
                <a:cs typeface="Jeju Hallasan"/>
                <a:sym typeface="Jeju Hallasan"/>
              </a:rPr>
              <a:t>D ACCEPTANCE</a:t>
            </a:r>
          </a:p>
          <a:p>
            <a:pPr algn="l" marL="723167" indent="-361583" lvl="1">
              <a:lnSpc>
                <a:spcPts val="2981"/>
              </a:lnSpc>
              <a:buFont typeface="Arial"/>
              <a:buChar char="•"/>
            </a:pPr>
            <a:r>
              <a:rPr lang="en-US" sz="3349">
                <a:solidFill>
                  <a:srgbClr val="000000"/>
                </a:solidFill>
                <a:latin typeface="Jeju Hallasan"/>
                <a:ea typeface="Jeju Hallasan"/>
                <a:cs typeface="Jeju Hallasan"/>
                <a:sym typeface="Jeju Hallasan"/>
              </a:rPr>
              <a:t>IN WHAT AREAS OF YOUR LIFE ARE YOU MOST TEMPTED TO BELIEVE THAT GOD ACCEPTS YOU BASED ON YOUR PERFORMANCE RATHER THAN ON HIS GRACE?</a:t>
            </a:r>
          </a:p>
          <a:p>
            <a:pPr algn="l" marL="723167" indent="-361583" lvl="1">
              <a:lnSpc>
                <a:spcPts val="2981"/>
              </a:lnSpc>
              <a:buFont typeface="Arial"/>
              <a:buChar char="•"/>
            </a:pPr>
            <a:r>
              <a:rPr lang="en-US" sz="3349">
                <a:solidFill>
                  <a:srgbClr val="000000"/>
                </a:solidFill>
                <a:latin typeface="Jeju Hallasan"/>
                <a:ea typeface="Jeju Hallasan"/>
                <a:cs typeface="Jeju Hallasan"/>
                <a:sym typeface="Jeju Hallasan"/>
              </a:rPr>
              <a:t>HOW DOES KNOWING THAT YOU ARE ALREADY ACCEPTED IN CHRIST</a:t>
            </a:r>
          </a:p>
          <a:p>
            <a:pPr algn="l">
              <a:lnSpc>
                <a:spcPts val="2981"/>
              </a:lnSpc>
            </a:pPr>
            <a:r>
              <a:rPr lang="en-US" sz="3349">
                <a:solidFill>
                  <a:srgbClr val="000000"/>
                </a:solidFill>
                <a:latin typeface="Jeju Hallasan"/>
                <a:ea typeface="Jeju Hallasan"/>
                <a:cs typeface="Jeju Hallasan"/>
                <a:sym typeface="Jeju Hallasan"/>
              </a:rPr>
              <a:t>      CHANGE THE WAY YOU RESPOND WHEN YOU FAIL?</a:t>
            </a:r>
          </a:p>
          <a:p>
            <a:pPr algn="l">
              <a:lnSpc>
                <a:spcPts val="2981"/>
              </a:lnSpc>
            </a:pPr>
          </a:p>
          <a:p>
            <a:pPr algn="l">
              <a:lnSpc>
                <a:spcPts val="2981"/>
              </a:lnSpc>
            </a:pPr>
            <a:r>
              <a:rPr lang="en-US" sz="3349">
                <a:solidFill>
                  <a:srgbClr val="000000"/>
                </a:solidFill>
                <a:latin typeface="Jeju Hallasan"/>
                <a:ea typeface="Jeju Hallasan"/>
                <a:cs typeface="Jeju Hallasan"/>
                <a:sym typeface="Jeju Hallasan"/>
              </a:rPr>
              <a:t>2. FIXING OUR EYES ON JESUS</a:t>
            </a:r>
          </a:p>
          <a:p>
            <a:pPr algn="l" marL="723167" indent="-361583" lvl="1">
              <a:lnSpc>
                <a:spcPts val="2981"/>
              </a:lnSpc>
              <a:buFont typeface="Arial"/>
              <a:buChar char="•"/>
            </a:pPr>
            <a:r>
              <a:rPr lang="en-US" sz="3349">
                <a:solidFill>
                  <a:srgbClr val="000000"/>
                </a:solidFill>
                <a:latin typeface="Jeju Hallasan"/>
                <a:ea typeface="Jeju Hallasan"/>
                <a:cs typeface="Jeju Hallasan"/>
                <a:sym typeface="Jeju Hallasan"/>
              </a:rPr>
              <a:t>LIKE PETER IN MATTHEW 14, WHAT "WINDS AND WAVES" TEND TO TAKE YOUR FOCUS AWAY FROM JESUS?</a:t>
            </a:r>
          </a:p>
          <a:p>
            <a:pPr algn="l">
              <a:lnSpc>
                <a:spcPts val="2981"/>
              </a:lnSpc>
            </a:pPr>
          </a:p>
          <a:p>
            <a:pPr algn="l">
              <a:lnSpc>
                <a:spcPts val="2981"/>
              </a:lnSpc>
            </a:pPr>
            <a:r>
              <a:rPr lang="en-US" sz="3349">
                <a:solidFill>
                  <a:srgbClr val="000000"/>
                </a:solidFill>
                <a:latin typeface="Jeju Hallasan"/>
                <a:ea typeface="Jeju Hallasan"/>
                <a:cs typeface="Jeju Hallasan"/>
                <a:sym typeface="Jeju Hallasan"/>
              </a:rPr>
              <a:t>3. TAKING THE NEXT STEP</a:t>
            </a:r>
          </a:p>
          <a:p>
            <a:pPr algn="l" marL="723167" indent="-361583" lvl="1">
              <a:lnSpc>
                <a:spcPts val="2981"/>
              </a:lnSpc>
              <a:buFont typeface="Arial"/>
              <a:buChar char="•"/>
            </a:pPr>
            <a:r>
              <a:rPr lang="en-US" sz="3349">
                <a:solidFill>
                  <a:srgbClr val="000000"/>
                </a:solidFill>
                <a:latin typeface="Jeju Hallasan"/>
                <a:ea typeface="Jeju Hallasan"/>
                <a:cs typeface="Jeju Hallasan"/>
                <a:sym typeface="Jeju Hallasan"/>
              </a:rPr>
              <a:t>IS THERE ONE SPECIFIC STEP OF FAITH GOD MAY BE CALLING YOU TO TAKE (SHARING THE GOSPEL, FORGIVING SOMEONE, SERVING, TRUSTING HIM WITH YOUR FUTURE, ETC.)?</a:t>
            </a:r>
          </a:p>
          <a:p>
            <a:pPr algn="l">
              <a:lnSpc>
                <a:spcPts val="2981"/>
              </a:lnSpc>
            </a:pPr>
          </a:p>
        </p:txBody>
      </p:sp>
      <p:sp>
        <p:nvSpPr>
          <p:cNvPr name="TextBox 23" id="23"/>
          <p:cNvSpPr txBox="true"/>
          <p:nvPr/>
        </p:nvSpPr>
        <p:spPr>
          <a:xfrm rot="0">
            <a:off x="19050" y="9917453"/>
            <a:ext cx="10472609" cy="290576"/>
          </a:xfrm>
          <a:prstGeom prst="rect">
            <a:avLst/>
          </a:prstGeom>
        </p:spPr>
        <p:txBody>
          <a:bodyPr anchor="t" rtlCol="false" tIns="0" lIns="0" bIns="0" rIns="0">
            <a:spAutoFit/>
          </a:bodyPr>
          <a:lstStyle/>
          <a:p>
            <a:pPr algn="ctr">
              <a:lnSpc>
                <a:spcPts val="2047"/>
              </a:lnSpc>
            </a:pPr>
            <a:r>
              <a:rPr lang="en-US" sz="2300">
                <a:solidFill>
                  <a:srgbClr val="000000"/>
                </a:solidFill>
                <a:latin typeface="Jeju Hallasan"/>
                <a:ea typeface="Jeju Hallasan"/>
                <a:cs typeface="Jeju Hallasan"/>
                <a:sym typeface="Jeju Hallasan"/>
              </a:rPr>
              <a:t>Over</a:t>
            </a:r>
            <a:r>
              <a:rPr lang="en-US" sz="2300">
                <a:solidFill>
                  <a:srgbClr val="000000"/>
                </a:solidFill>
                <a:latin typeface="Jeju Hallasan"/>
                <a:ea typeface="Jeju Hallasan"/>
                <a:cs typeface="Jeju Hallasan"/>
                <a:sym typeface="Jeju Hallasan"/>
              </a:rPr>
              <a:t>coming Fear by Grace: Taking the Next Step from Acceptance</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7DBAD5"/>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575341"/>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0" id="20"/>
          <p:cNvGrpSpPr/>
          <p:nvPr/>
        </p:nvGrpSpPr>
        <p:grpSpPr>
          <a:xfrm rot="0">
            <a:off x="16871173" y="8876927"/>
            <a:ext cx="1369202" cy="136920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6"/>
              <a:stretch>
                <a:fillRect l="0" t="0" r="0" b="0"/>
              </a:stretch>
            </a:blipFill>
          </p:spPr>
        </p:sp>
      </p:grpSp>
      <p:sp>
        <p:nvSpPr>
          <p:cNvPr name="TextBox 22" id="22"/>
          <p:cNvSpPr txBox="true"/>
          <p:nvPr/>
        </p:nvSpPr>
        <p:spPr>
          <a:xfrm rot="0">
            <a:off x="2813963" y="1606849"/>
            <a:ext cx="12660074" cy="1977009"/>
          </a:xfrm>
          <a:prstGeom prst="rect">
            <a:avLst/>
          </a:prstGeom>
        </p:spPr>
        <p:txBody>
          <a:bodyPr anchor="t" rtlCol="false" tIns="0" lIns="0" bIns="0" rIns="0">
            <a:spAutoFit/>
          </a:bodyPr>
          <a:lstStyle/>
          <a:p>
            <a:pPr algn="ctr">
              <a:lnSpc>
                <a:spcPts val="5073"/>
              </a:lnSpc>
            </a:pPr>
            <a:r>
              <a:rPr lang="en-US" sz="5700">
                <a:solidFill>
                  <a:srgbClr val="000000"/>
                </a:solidFill>
                <a:latin typeface="Jeju Hallasan"/>
                <a:ea typeface="Jeju Hallasan"/>
                <a:cs typeface="Jeju Hallasan"/>
                <a:sym typeface="Jeju Hallasan"/>
              </a:rPr>
              <a:t>OVERCOMING</a:t>
            </a:r>
            <a:r>
              <a:rPr lang="en-US" sz="5700">
                <a:solidFill>
                  <a:srgbClr val="000000"/>
                </a:solidFill>
                <a:latin typeface="Jeju Hallasan"/>
                <a:ea typeface="Jeju Hallasan"/>
                <a:cs typeface="Jeju Hallasan"/>
                <a:sym typeface="Jeju Hallasan"/>
              </a:rPr>
              <a:t> FEAR BY GRACE: TAKING THE NEXT STEP FROM ACCEPTANCE</a:t>
            </a:r>
          </a:p>
        </p:txBody>
      </p:sp>
      <p:sp>
        <p:nvSpPr>
          <p:cNvPr name="TextBox 23" id="23"/>
          <p:cNvSpPr txBox="true"/>
          <p:nvPr/>
        </p:nvSpPr>
        <p:spPr>
          <a:xfrm rot="0">
            <a:off x="19050" y="9917453"/>
            <a:ext cx="10472609" cy="290576"/>
          </a:xfrm>
          <a:prstGeom prst="rect">
            <a:avLst/>
          </a:prstGeom>
        </p:spPr>
        <p:txBody>
          <a:bodyPr anchor="t" rtlCol="false" tIns="0" lIns="0" bIns="0" rIns="0">
            <a:spAutoFit/>
          </a:bodyPr>
          <a:lstStyle/>
          <a:p>
            <a:pPr algn="ctr">
              <a:lnSpc>
                <a:spcPts val="2047"/>
              </a:lnSpc>
            </a:pPr>
            <a:r>
              <a:rPr lang="en-US" sz="2300">
                <a:solidFill>
                  <a:srgbClr val="000000"/>
                </a:solidFill>
                <a:latin typeface="Jeju Hallasan"/>
                <a:ea typeface="Jeju Hallasan"/>
                <a:cs typeface="Jeju Hallasan"/>
                <a:sym typeface="Jeju Hallasan"/>
              </a:rPr>
              <a:t>Over</a:t>
            </a:r>
            <a:r>
              <a:rPr lang="en-US" sz="2300">
                <a:solidFill>
                  <a:srgbClr val="000000"/>
                </a:solidFill>
                <a:latin typeface="Jeju Hallasan"/>
                <a:ea typeface="Jeju Hallasan"/>
                <a:cs typeface="Jeju Hallasan"/>
                <a:sym typeface="Jeju Hallasan"/>
              </a:rPr>
              <a:t>coming Fear by Grace: Taking the Next Step from Acceptance</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7DBAD5"/>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575341"/>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0" id="20"/>
          <p:cNvGrpSpPr/>
          <p:nvPr/>
        </p:nvGrpSpPr>
        <p:grpSpPr>
          <a:xfrm rot="0">
            <a:off x="16871173" y="8876927"/>
            <a:ext cx="1369202" cy="136920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6"/>
              <a:stretch>
                <a:fillRect l="0" t="0" r="0" b="0"/>
              </a:stretch>
            </a:blipFill>
          </p:spPr>
        </p:sp>
      </p:grpSp>
      <p:sp>
        <p:nvSpPr>
          <p:cNvPr name="TextBox 22" id="22"/>
          <p:cNvSpPr txBox="true"/>
          <p:nvPr/>
        </p:nvSpPr>
        <p:spPr>
          <a:xfrm rot="0">
            <a:off x="2813963" y="1578274"/>
            <a:ext cx="12660074" cy="3435350"/>
          </a:xfrm>
          <a:prstGeom prst="rect">
            <a:avLst/>
          </a:prstGeom>
        </p:spPr>
        <p:txBody>
          <a:bodyPr anchor="t" rtlCol="false" tIns="0" lIns="0" bIns="0" rIns="0">
            <a:spAutoFit/>
          </a:bodyPr>
          <a:lstStyle/>
          <a:p>
            <a:pPr algn="ctr">
              <a:lnSpc>
                <a:spcPts val="4450"/>
              </a:lnSpc>
            </a:pPr>
            <a:r>
              <a:rPr lang="en-US" sz="5000">
                <a:solidFill>
                  <a:srgbClr val="000000"/>
                </a:solidFill>
                <a:latin typeface="Jeju Hallasan"/>
                <a:ea typeface="Jeju Hallasan"/>
                <a:cs typeface="Jeju Hallasan"/>
                <a:sym typeface="Jeju Hallasan"/>
              </a:rPr>
              <a:t>THEME: </a:t>
            </a:r>
          </a:p>
          <a:p>
            <a:pPr algn="ctr">
              <a:lnSpc>
                <a:spcPts val="4450"/>
              </a:lnSpc>
            </a:pPr>
          </a:p>
          <a:p>
            <a:pPr algn="ctr">
              <a:lnSpc>
                <a:spcPts val="4450"/>
              </a:lnSpc>
            </a:pPr>
            <a:r>
              <a:rPr lang="en-US" sz="5000">
                <a:solidFill>
                  <a:srgbClr val="000000"/>
                </a:solidFill>
                <a:latin typeface="Jeju Hallasan"/>
                <a:ea typeface="Jeju Hallasan"/>
                <a:cs typeface="Jeju Hallasan"/>
                <a:sym typeface="Jeju Hallasan"/>
              </a:rPr>
              <a:t>WE DO NOT OVERCOME</a:t>
            </a:r>
            <a:r>
              <a:rPr lang="en-US" sz="5000">
                <a:solidFill>
                  <a:srgbClr val="000000"/>
                </a:solidFill>
                <a:latin typeface="Jeju Hallasan"/>
                <a:ea typeface="Jeju Hallasan"/>
                <a:cs typeface="Jeju Hallasan"/>
                <a:sym typeface="Jeju Hallasan"/>
              </a:rPr>
              <a:t> FEAR BY BECOMING STRONGER; WE OVERCOME FEAR BY BECOMING MORE CONVINCED OF GOD'S GRACE</a:t>
            </a:r>
          </a:p>
        </p:txBody>
      </p:sp>
      <p:sp>
        <p:nvSpPr>
          <p:cNvPr name="TextBox 23" id="23"/>
          <p:cNvSpPr txBox="true"/>
          <p:nvPr/>
        </p:nvSpPr>
        <p:spPr>
          <a:xfrm rot="0">
            <a:off x="19050" y="9917453"/>
            <a:ext cx="10472609" cy="290576"/>
          </a:xfrm>
          <a:prstGeom prst="rect">
            <a:avLst/>
          </a:prstGeom>
        </p:spPr>
        <p:txBody>
          <a:bodyPr anchor="t" rtlCol="false" tIns="0" lIns="0" bIns="0" rIns="0">
            <a:spAutoFit/>
          </a:bodyPr>
          <a:lstStyle/>
          <a:p>
            <a:pPr algn="ctr">
              <a:lnSpc>
                <a:spcPts val="2047"/>
              </a:lnSpc>
            </a:pPr>
            <a:r>
              <a:rPr lang="en-US" sz="2300">
                <a:solidFill>
                  <a:srgbClr val="000000"/>
                </a:solidFill>
                <a:latin typeface="Jeju Hallasan"/>
                <a:ea typeface="Jeju Hallasan"/>
                <a:cs typeface="Jeju Hallasan"/>
                <a:sym typeface="Jeju Hallasan"/>
              </a:rPr>
              <a:t>Over</a:t>
            </a:r>
            <a:r>
              <a:rPr lang="en-US" sz="2300">
                <a:solidFill>
                  <a:srgbClr val="000000"/>
                </a:solidFill>
                <a:latin typeface="Jeju Hallasan"/>
                <a:ea typeface="Jeju Hallasan"/>
                <a:cs typeface="Jeju Hallasan"/>
                <a:sym typeface="Jeju Hallasan"/>
              </a:rPr>
              <a:t>coming Fear by Grace: Taking the Next Step from Acceptance</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7DBAD5"/>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722012"/>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0" id="20"/>
          <p:cNvGrpSpPr/>
          <p:nvPr/>
        </p:nvGrpSpPr>
        <p:grpSpPr>
          <a:xfrm rot="0">
            <a:off x="16871173" y="8876927"/>
            <a:ext cx="1369202" cy="136920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6"/>
              <a:stretch>
                <a:fillRect l="0" t="0" r="0" b="0"/>
              </a:stretch>
            </a:blipFill>
          </p:spPr>
        </p:sp>
      </p:grpSp>
      <p:sp>
        <p:nvSpPr>
          <p:cNvPr name="TextBox 22" id="22"/>
          <p:cNvSpPr txBox="true"/>
          <p:nvPr/>
        </p:nvSpPr>
        <p:spPr>
          <a:xfrm rot="0">
            <a:off x="1605179" y="1659488"/>
            <a:ext cx="15077641" cy="5814314"/>
          </a:xfrm>
          <a:prstGeom prst="rect">
            <a:avLst/>
          </a:prstGeom>
        </p:spPr>
        <p:txBody>
          <a:bodyPr anchor="t" rtlCol="false" tIns="0" lIns="0" bIns="0" rIns="0">
            <a:spAutoFit/>
          </a:bodyPr>
          <a:lstStyle/>
          <a:p>
            <a:pPr algn="ctr">
              <a:lnSpc>
                <a:spcPts val="4183"/>
              </a:lnSpc>
            </a:pPr>
            <a:r>
              <a:rPr lang="en-US" sz="4700">
                <a:solidFill>
                  <a:srgbClr val="000000"/>
                </a:solidFill>
                <a:latin typeface="Jeju Hallasan"/>
                <a:ea typeface="Jeju Hallasan"/>
                <a:cs typeface="Jeju Hallasan"/>
                <a:sym typeface="Jeju Hallasan"/>
              </a:rPr>
              <a:t>2 Timothy 1:7–9</a:t>
            </a:r>
          </a:p>
          <a:p>
            <a:pPr algn="l">
              <a:lnSpc>
                <a:spcPts val="4183"/>
              </a:lnSpc>
            </a:pPr>
          </a:p>
          <a:p>
            <a:pPr algn="l">
              <a:lnSpc>
                <a:spcPts val="4183"/>
              </a:lnSpc>
            </a:pPr>
            <a:r>
              <a:rPr lang="en-US" sz="4700">
                <a:solidFill>
                  <a:srgbClr val="000000"/>
                </a:solidFill>
                <a:latin typeface="Jeju Hallasan"/>
                <a:ea typeface="Jeju Hallasan"/>
                <a:cs typeface="Jeju Hallasan"/>
                <a:sym typeface="Jeju Hallasan"/>
              </a:rPr>
              <a:t>For God has not given us a spirit of timidity, but of power and love and d</a:t>
            </a:r>
            <a:r>
              <a:rPr lang="en-US" sz="4700">
                <a:solidFill>
                  <a:srgbClr val="000000"/>
                </a:solidFill>
                <a:latin typeface="Jeju Hallasan"/>
                <a:ea typeface="Jeju Hallasan"/>
                <a:cs typeface="Jeju Hallasan"/>
                <a:sym typeface="Jeju Hallasan"/>
              </a:rPr>
              <a:t>ISCIPLINE. THEREFORE DO NOT</a:t>
            </a:r>
            <a:r>
              <a:rPr lang="en-US" sz="4700">
                <a:solidFill>
                  <a:srgbClr val="000000"/>
                </a:solidFill>
                <a:latin typeface="Jeju Hallasan"/>
                <a:ea typeface="Jeju Hallasan"/>
                <a:cs typeface="Jeju Hallasan"/>
                <a:sym typeface="Jeju Hallasan"/>
              </a:rPr>
              <a:t> </a:t>
            </a:r>
            <a:r>
              <a:rPr lang="en-US" sz="4700">
                <a:solidFill>
                  <a:srgbClr val="000000"/>
                </a:solidFill>
                <a:latin typeface="Jeju Hallasan"/>
                <a:ea typeface="Jeju Hallasan"/>
                <a:cs typeface="Jeju Hallasan"/>
                <a:sym typeface="Jeju Hallasan"/>
              </a:rPr>
              <a:t>be a</a:t>
            </a:r>
            <a:r>
              <a:rPr lang="en-US" sz="4700">
                <a:solidFill>
                  <a:srgbClr val="000000"/>
                </a:solidFill>
                <a:latin typeface="Jeju Hallasan"/>
                <a:ea typeface="Jeju Hallasan"/>
                <a:cs typeface="Jeju Hallasan"/>
                <a:sym typeface="Jeju Hallasan"/>
              </a:rPr>
              <a:t>shamed</a:t>
            </a:r>
            <a:r>
              <a:rPr lang="en-US" sz="4700">
                <a:solidFill>
                  <a:srgbClr val="000000"/>
                </a:solidFill>
                <a:latin typeface="Jeju Hallasan"/>
                <a:ea typeface="Jeju Hallasan"/>
                <a:cs typeface="Jeju Hallasan"/>
                <a:sym typeface="Jeju Hallasan"/>
              </a:rPr>
              <a:t> of t</a:t>
            </a:r>
            <a:r>
              <a:rPr lang="en-US" sz="4700">
                <a:solidFill>
                  <a:srgbClr val="000000"/>
                </a:solidFill>
                <a:latin typeface="Jeju Hallasan"/>
                <a:ea typeface="Jeju Hallasan"/>
                <a:cs typeface="Jeju Hallasan"/>
                <a:sym typeface="Jeju Hallasan"/>
              </a:rPr>
              <a:t>he</a:t>
            </a:r>
            <a:r>
              <a:rPr lang="en-US" sz="4700">
                <a:solidFill>
                  <a:srgbClr val="000000"/>
                </a:solidFill>
                <a:latin typeface="Jeju Hallasan"/>
                <a:ea typeface="Jeju Hallasan"/>
                <a:cs typeface="Jeju Hallasan"/>
                <a:sym typeface="Jeju Hallasan"/>
              </a:rPr>
              <a:t> TESTIMONY OF OUR LORD... WHO HA</a:t>
            </a:r>
            <a:r>
              <a:rPr lang="en-US" sz="4700">
                <a:solidFill>
                  <a:srgbClr val="000000"/>
                </a:solidFill>
                <a:latin typeface="Jeju Hallasan"/>
                <a:ea typeface="Jeju Hallasan"/>
                <a:cs typeface="Jeju Hallasan"/>
                <a:sym typeface="Jeju Hallasan"/>
              </a:rPr>
              <a:t>S SAVED US AND CALLED US WITH A HOLY CALLING</a:t>
            </a:r>
            <a:r>
              <a:rPr lang="en-US" sz="4700">
                <a:solidFill>
                  <a:srgbClr val="000000"/>
                </a:solidFill>
                <a:latin typeface="Jeju Hallasan"/>
                <a:ea typeface="Jeju Hallasan"/>
                <a:cs typeface="Jeju Hallasan"/>
                <a:sym typeface="Jeju Hallasan"/>
              </a:rPr>
              <a:t>, NOT ACCORDING </a:t>
            </a:r>
            <a:r>
              <a:rPr lang="en-US" sz="4700">
                <a:solidFill>
                  <a:srgbClr val="000000"/>
                </a:solidFill>
                <a:latin typeface="Jeju Hallasan"/>
                <a:ea typeface="Jeju Hallasan"/>
                <a:cs typeface="Jeju Hallasan"/>
                <a:sym typeface="Jeju Hallasan"/>
              </a:rPr>
              <a:t>TO</a:t>
            </a:r>
            <a:r>
              <a:rPr lang="en-US" sz="4700">
                <a:solidFill>
                  <a:srgbClr val="000000"/>
                </a:solidFill>
                <a:latin typeface="Jeju Hallasan"/>
                <a:ea typeface="Jeju Hallasan"/>
                <a:cs typeface="Jeju Hallasan"/>
                <a:sym typeface="Jeju Hallasan"/>
              </a:rPr>
              <a:t> OUR WORKS, BUT A</a:t>
            </a:r>
            <a:r>
              <a:rPr lang="en-US" sz="4700">
                <a:solidFill>
                  <a:srgbClr val="000000"/>
                </a:solidFill>
                <a:latin typeface="Jeju Hallasan"/>
                <a:ea typeface="Jeju Hallasan"/>
                <a:cs typeface="Jeju Hallasan"/>
                <a:sym typeface="Jeju Hallasan"/>
              </a:rPr>
              <a:t>CCORDING T</a:t>
            </a:r>
            <a:r>
              <a:rPr lang="en-US" sz="4700">
                <a:solidFill>
                  <a:srgbClr val="000000"/>
                </a:solidFill>
                <a:latin typeface="Jeju Hallasan"/>
                <a:ea typeface="Jeju Hallasan"/>
                <a:cs typeface="Jeju Hallasan"/>
                <a:sym typeface="Jeju Hallasan"/>
              </a:rPr>
              <a:t>O HI</a:t>
            </a:r>
            <a:r>
              <a:rPr lang="en-US" sz="4700">
                <a:solidFill>
                  <a:srgbClr val="000000"/>
                </a:solidFill>
                <a:latin typeface="Jeju Hallasan"/>
                <a:ea typeface="Jeju Hallasan"/>
                <a:cs typeface="Jeju Hallasan"/>
                <a:sym typeface="Jeju Hallasan"/>
              </a:rPr>
              <a:t>S OWN PURPOSE AND GRACE WHICH WAS GRANTED US IN CHRIST JESUS FROM ALL ETERNITY</a:t>
            </a:r>
            <a:r>
              <a:rPr lang="en-US" sz="4700">
                <a:solidFill>
                  <a:srgbClr val="000000"/>
                </a:solidFill>
                <a:latin typeface="Jeju Hallasan"/>
                <a:ea typeface="Jeju Hallasan"/>
                <a:cs typeface="Jeju Hallasan"/>
                <a:sym typeface="Jeju Hallasan"/>
              </a:rPr>
              <a:t>.</a:t>
            </a:r>
          </a:p>
          <a:p>
            <a:pPr algn="ctr">
              <a:lnSpc>
                <a:spcPts val="4183"/>
              </a:lnSpc>
            </a:pPr>
          </a:p>
        </p:txBody>
      </p:sp>
      <p:sp>
        <p:nvSpPr>
          <p:cNvPr name="TextBox 23" id="23"/>
          <p:cNvSpPr txBox="true"/>
          <p:nvPr/>
        </p:nvSpPr>
        <p:spPr>
          <a:xfrm rot="0">
            <a:off x="19050" y="9917453"/>
            <a:ext cx="10472609" cy="290576"/>
          </a:xfrm>
          <a:prstGeom prst="rect">
            <a:avLst/>
          </a:prstGeom>
        </p:spPr>
        <p:txBody>
          <a:bodyPr anchor="t" rtlCol="false" tIns="0" lIns="0" bIns="0" rIns="0">
            <a:spAutoFit/>
          </a:bodyPr>
          <a:lstStyle/>
          <a:p>
            <a:pPr algn="ctr">
              <a:lnSpc>
                <a:spcPts val="2047"/>
              </a:lnSpc>
            </a:pPr>
            <a:r>
              <a:rPr lang="en-US" sz="2300">
                <a:solidFill>
                  <a:srgbClr val="000000"/>
                </a:solidFill>
                <a:latin typeface="Jeju Hallasan"/>
                <a:ea typeface="Jeju Hallasan"/>
                <a:cs typeface="Jeju Hallasan"/>
                <a:sym typeface="Jeju Hallasan"/>
              </a:rPr>
              <a:t>Over</a:t>
            </a:r>
            <a:r>
              <a:rPr lang="en-US" sz="2300">
                <a:solidFill>
                  <a:srgbClr val="000000"/>
                </a:solidFill>
                <a:latin typeface="Jeju Hallasan"/>
                <a:ea typeface="Jeju Hallasan"/>
                <a:cs typeface="Jeju Hallasan"/>
                <a:sym typeface="Jeju Hallasan"/>
              </a:rPr>
              <a:t>coming Fear by Grace: Taking the Next Step from Acceptance</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7DBAD5"/>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603916"/>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0" id="20"/>
          <p:cNvGrpSpPr/>
          <p:nvPr/>
        </p:nvGrpSpPr>
        <p:grpSpPr>
          <a:xfrm rot="0">
            <a:off x="16871173" y="8876927"/>
            <a:ext cx="1369202" cy="136920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6"/>
              <a:stretch>
                <a:fillRect l="0" t="0" r="0" b="0"/>
              </a:stretch>
            </a:blipFill>
          </p:spPr>
        </p:sp>
      </p:grpSp>
      <p:sp>
        <p:nvSpPr>
          <p:cNvPr name="TextBox 22" id="22"/>
          <p:cNvSpPr txBox="true"/>
          <p:nvPr/>
        </p:nvSpPr>
        <p:spPr>
          <a:xfrm rot="0">
            <a:off x="2693697" y="1644234"/>
            <a:ext cx="12900605" cy="575564"/>
          </a:xfrm>
          <a:prstGeom prst="rect">
            <a:avLst/>
          </a:prstGeom>
        </p:spPr>
        <p:txBody>
          <a:bodyPr anchor="t" rtlCol="false" tIns="0" lIns="0" bIns="0" rIns="0">
            <a:spAutoFit/>
          </a:bodyPr>
          <a:lstStyle/>
          <a:p>
            <a:pPr algn="ctr">
              <a:lnSpc>
                <a:spcPts val="4183"/>
              </a:lnSpc>
            </a:pPr>
            <a:r>
              <a:rPr lang="en-US" sz="4700">
                <a:solidFill>
                  <a:srgbClr val="000000"/>
                </a:solidFill>
                <a:latin typeface="Jeju Hallasan"/>
                <a:ea typeface="Jeju Hallasan"/>
                <a:cs typeface="Jeju Hallasan"/>
                <a:sym typeface="Jeju Hallasan"/>
              </a:rPr>
              <a:t>I. GRACE</a:t>
            </a:r>
            <a:r>
              <a:rPr lang="en-US" sz="4700">
                <a:solidFill>
                  <a:srgbClr val="000000"/>
                </a:solidFill>
                <a:latin typeface="Jeju Hallasan"/>
                <a:ea typeface="Jeju Hallasan"/>
                <a:cs typeface="Jeju Hallasan"/>
                <a:sym typeface="Jeju Hallasan"/>
              </a:rPr>
              <a:t> REMOVES THE FEAR OF REJECTION</a:t>
            </a:r>
          </a:p>
        </p:txBody>
      </p:sp>
      <p:sp>
        <p:nvSpPr>
          <p:cNvPr name="TextBox 23" id="23"/>
          <p:cNvSpPr txBox="true"/>
          <p:nvPr/>
        </p:nvSpPr>
        <p:spPr>
          <a:xfrm rot="0">
            <a:off x="19050" y="9917453"/>
            <a:ext cx="10472609" cy="290576"/>
          </a:xfrm>
          <a:prstGeom prst="rect">
            <a:avLst/>
          </a:prstGeom>
        </p:spPr>
        <p:txBody>
          <a:bodyPr anchor="t" rtlCol="false" tIns="0" lIns="0" bIns="0" rIns="0">
            <a:spAutoFit/>
          </a:bodyPr>
          <a:lstStyle/>
          <a:p>
            <a:pPr algn="ctr">
              <a:lnSpc>
                <a:spcPts val="2047"/>
              </a:lnSpc>
            </a:pPr>
            <a:r>
              <a:rPr lang="en-US" sz="2300">
                <a:solidFill>
                  <a:srgbClr val="000000"/>
                </a:solidFill>
                <a:latin typeface="Jeju Hallasan"/>
                <a:ea typeface="Jeju Hallasan"/>
                <a:cs typeface="Jeju Hallasan"/>
                <a:sym typeface="Jeju Hallasan"/>
              </a:rPr>
              <a:t>Over</a:t>
            </a:r>
            <a:r>
              <a:rPr lang="en-US" sz="2300">
                <a:solidFill>
                  <a:srgbClr val="000000"/>
                </a:solidFill>
                <a:latin typeface="Jeju Hallasan"/>
                <a:ea typeface="Jeju Hallasan"/>
                <a:cs typeface="Jeju Hallasan"/>
                <a:sym typeface="Jeju Hallasan"/>
              </a:rPr>
              <a:t>coming Fear by Grace: Taking the Next Step from Acceptance</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7DBAD5"/>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603916"/>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0" id="20"/>
          <p:cNvGrpSpPr/>
          <p:nvPr/>
        </p:nvGrpSpPr>
        <p:grpSpPr>
          <a:xfrm rot="0">
            <a:off x="16871173" y="8876927"/>
            <a:ext cx="1369202" cy="136920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6"/>
              <a:stretch>
                <a:fillRect l="0" t="0" r="0" b="0"/>
              </a:stretch>
            </a:blipFill>
          </p:spPr>
        </p:sp>
      </p:grpSp>
      <p:sp>
        <p:nvSpPr>
          <p:cNvPr name="TextBox 22" id="22"/>
          <p:cNvSpPr txBox="true"/>
          <p:nvPr/>
        </p:nvSpPr>
        <p:spPr>
          <a:xfrm rot="0">
            <a:off x="2693697" y="1265497"/>
            <a:ext cx="12900605" cy="3194939"/>
          </a:xfrm>
          <a:prstGeom prst="rect">
            <a:avLst/>
          </a:prstGeom>
        </p:spPr>
        <p:txBody>
          <a:bodyPr anchor="t" rtlCol="false" tIns="0" lIns="0" bIns="0" rIns="0">
            <a:spAutoFit/>
          </a:bodyPr>
          <a:lstStyle/>
          <a:p>
            <a:pPr algn="ctr">
              <a:lnSpc>
                <a:spcPts val="4183"/>
              </a:lnSpc>
            </a:pPr>
            <a:r>
              <a:rPr lang="en-US" sz="4700">
                <a:solidFill>
                  <a:srgbClr val="000000"/>
                </a:solidFill>
                <a:latin typeface="Jeju Hallasan"/>
                <a:ea typeface="Jeju Hallasan"/>
                <a:cs typeface="Jeju Hallasan"/>
                <a:sym typeface="Jeju Hallasan"/>
              </a:rPr>
              <a:t>Genesis 3:10</a:t>
            </a:r>
          </a:p>
          <a:p>
            <a:pPr algn="ctr">
              <a:lnSpc>
                <a:spcPts val="4183"/>
              </a:lnSpc>
            </a:pPr>
          </a:p>
          <a:p>
            <a:pPr algn="ctr">
              <a:lnSpc>
                <a:spcPts val="4183"/>
              </a:lnSpc>
            </a:pPr>
            <a:r>
              <a:rPr lang="en-US" sz="4700">
                <a:solidFill>
                  <a:srgbClr val="000000"/>
                </a:solidFill>
                <a:latin typeface="Jeju Hallasan"/>
                <a:ea typeface="Jeju Hallasan"/>
                <a:cs typeface="Jeju Hallasan"/>
                <a:sym typeface="Jeju Hallasan"/>
              </a:rPr>
              <a:t>HE</a:t>
            </a:r>
            <a:r>
              <a:rPr lang="en-US" sz="4700">
                <a:solidFill>
                  <a:srgbClr val="000000"/>
                </a:solidFill>
                <a:latin typeface="Jeju Hallasan"/>
                <a:ea typeface="Jeju Hallasan"/>
                <a:cs typeface="Jeju Hallasan"/>
                <a:sym typeface="Jeju Hallasan"/>
              </a:rPr>
              <a:t> said, 'I heard the sound of You in </a:t>
            </a:r>
            <a:r>
              <a:rPr lang="en-US" sz="4700">
                <a:solidFill>
                  <a:srgbClr val="000000"/>
                </a:solidFill>
                <a:latin typeface="Jeju Hallasan"/>
                <a:ea typeface="Jeju Hallasan"/>
                <a:cs typeface="Jeju Hallasan"/>
                <a:sym typeface="Jeju Hallasan"/>
              </a:rPr>
              <a:t>THE GARDEN, AND I WAS AFRAID BECAUSE I WAS NAKED; SO I HID MYSELF.</a:t>
            </a:r>
          </a:p>
          <a:p>
            <a:pPr algn="ctr">
              <a:lnSpc>
                <a:spcPts val="4183"/>
              </a:lnSpc>
            </a:pPr>
          </a:p>
        </p:txBody>
      </p:sp>
      <p:sp>
        <p:nvSpPr>
          <p:cNvPr name="TextBox 23" id="23"/>
          <p:cNvSpPr txBox="true"/>
          <p:nvPr/>
        </p:nvSpPr>
        <p:spPr>
          <a:xfrm rot="0">
            <a:off x="19050" y="9917453"/>
            <a:ext cx="10472609" cy="290576"/>
          </a:xfrm>
          <a:prstGeom prst="rect">
            <a:avLst/>
          </a:prstGeom>
        </p:spPr>
        <p:txBody>
          <a:bodyPr anchor="t" rtlCol="false" tIns="0" lIns="0" bIns="0" rIns="0">
            <a:spAutoFit/>
          </a:bodyPr>
          <a:lstStyle/>
          <a:p>
            <a:pPr algn="ctr">
              <a:lnSpc>
                <a:spcPts val="2047"/>
              </a:lnSpc>
            </a:pPr>
            <a:r>
              <a:rPr lang="en-US" sz="2300">
                <a:solidFill>
                  <a:srgbClr val="000000"/>
                </a:solidFill>
                <a:latin typeface="Jeju Hallasan"/>
                <a:ea typeface="Jeju Hallasan"/>
                <a:cs typeface="Jeju Hallasan"/>
                <a:sym typeface="Jeju Hallasan"/>
              </a:rPr>
              <a:t>Over</a:t>
            </a:r>
            <a:r>
              <a:rPr lang="en-US" sz="2300">
                <a:solidFill>
                  <a:srgbClr val="000000"/>
                </a:solidFill>
                <a:latin typeface="Jeju Hallasan"/>
                <a:ea typeface="Jeju Hallasan"/>
                <a:cs typeface="Jeju Hallasan"/>
                <a:sym typeface="Jeju Hallasan"/>
              </a:rPr>
              <a:t>coming Fear by Grace: Taking the Next Step from Acceptance</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7DBAD5"/>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603916"/>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0" id="20"/>
          <p:cNvGrpSpPr/>
          <p:nvPr/>
        </p:nvGrpSpPr>
        <p:grpSpPr>
          <a:xfrm rot="0">
            <a:off x="16871173" y="8876927"/>
            <a:ext cx="1369202" cy="136920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6"/>
              <a:stretch>
                <a:fillRect l="0" t="0" r="0" b="0"/>
              </a:stretch>
            </a:blipFill>
          </p:spPr>
        </p:sp>
      </p:grpSp>
      <p:sp>
        <p:nvSpPr>
          <p:cNvPr name="TextBox 22" id="22"/>
          <p:cNvSpPr txBox="true"/>
          <p:nvPr/>
        </p:nvSpPr>
        <p:spPr>
          <a:xfrm rot="0">
            <a:off x="2693697" y="1255972"/>
            <a:ext cx="12900605" cy="3587115"/>
          </a:xfrm>
          <a:prstGeom prst="rect">
            <a:avLst/>
          </a:prstGeom>
        </p:spPr>
        <p:txBody>
          <a:bodyPr anchor="t" rtlCol="false" tIns="0" lIns="0" bIns="0" rIns="0">
            <a:spAutoFit/>
          </a:bodyPr>
          <a:lstStyle/>
          <a:p>
            <a:pPr algn="ctr">
              <a:lnSpc>
                <a:spcPts val="4004"/>
              </a:lnSpc>
            </a:pPr>
            <a:r>
              <a:rPr lang="en-US" sz="4500">
                <a:solidFill>
                  <a:srgbClr val="000000"/>
                </a:solidFill>
                <a:latin typeface="Jeju Hallasan"/>
                <a:ea typeface="Jeju Hallasan"/>
                <a:cs typeface="Jeju Hallasan"/>
                <a:sym typeface="Jeju Hallasan"/>
              </a:rPr>
              <a:t>1 John 4:18 </a:t>
            </a:r>
          </a:p>
          <a:p>
            <a:pPr algn="ctr">
              <a:lnSpc>
                <a:spcPts val="4004"/>
              </a:lnSpc>
            </a:pPr>
          </a:p>
          <a:p>
            <a:pPr algn="ctr">
              <a:lnSpc>
                <a:spcPts val="4004"/>
              </a:lnSpc>
            </a:pPr>
            <a:r>
              <a:rPr lang="en-US" sz="4500">
                <a:solidFill>
                  <a:srgbClr val="000000"/>
                </a:solidFill>
                <a:latin typeface="Jeju Hallasan"/>
                <a:ea typeface="Jeju Hallasan"/>
                <a:cs typeface="Jeju Hallasan"/>
                <a:sym typeface="Jeju Hallasan"/>
              </a:rPr>
              <a:t>T</a:t>
            </a:r>
            <a:r>
              <a:rPr lang="en-US" sz="4500">
                <a:solidFill>
                  <a:srgbClr val="000000"/>
                </a:solidFill>
                <a:latin typeface="Jeju Hallasan"/>
                <a:ea typeface="Jeju Hallasan"/>
                <a:cs typeface="Jeju Hallasan"/>
                <a:sym typeface="Jeju Hallasan"/>
              </a:rPr>
              <a:t>here </a:t>
            </a:r>
            <a:r>
              <a:rPr lang="en-US" sz="4500">
                <a:solidFill>
                  <a:srgbClr val="000000"/>
                </a:solidFill>
                <a:latin typeface="Jeju Hallasan"/>
                <a:ea typeface="Jeju Hallasan"/>
                <a:cs typeface="Jeju Hallasan"/>
                <a:sym typeface="Jeju Hallasan"/>
              </a:rPr>
              <a:t>IS NO FEAR IN LOVE; BUT PERFECT LOVE CASTS OUT FEAR, BECAUSE FEAR INVOLVES PUNISHMENT, AND THE ONE WHO FEARS IS NOT PERFECTED IN LOVE.</a:t>
            </a:r>
          </a:p>
          <a:p>
            <a:pPr algn="ctr">
              <a:lnSpc>
                <a:spcPts val="4004"/>
              </a:lnSpc>
            </a:pPr>
          </a:p>
        </p:txBody>
      </p:sp>
      <p:sp>
        <p:nvSpPr>
          <p:cNvPr name="TextBox 23" id="23"/>
          <p:cNvSpPr txBox="true"/>
          <p:nvPr/>
        </p:nvSpPr>
        <p:spPr>
          <a:xfrm rot="0">
            <a:off x="19050" y="9917453"/>
            <a:ext cx="10472609" cy="290576"/>
          </a:xfrm>
          <a:prstGeom prst="rect">
            <a:avLst/>
          </a:prstGeom>
        </p:spPr>
        <p:txBody>
          <a:bodyPr anchor="t" rtlCol="false" tIns="0" lIns="0" bIns="0" rIns="0">
            <a:spAutoFit/>
          </a:bodyPr>
          <a:lstStyle/>
          <a:p>
            <a:pPr algn="ctr">
              <a:lnSpc>
                <a:spcPts val="2047"/>
              </a:lnSpc>
            </a:pPr>
            <a:r>
              <a:rPr lang="en-US" sz="2300">
                <a:solidFill>
                  <a:srgbClr val="000000"/>
                </a:solidFill>
                <a:latin typeface="Jeju Hallasan"/>
                <a:ea typeface="Jeju Hallasan"/>
                <a:cs typeface="Jeju Hallasan"/>
                <a:sym typeface="Jeju Hallasan"/>
              </a:rPr>
              <a:t>Over</a:t>
            </a:r>
            <a:r>
              <a:rPr lang="en-US" sz="2300">
                <a:solidFill>
                  <a:srgbClr val="000000"/>
                </a:solidFill>
                <a:latin typeface="Jeju Hallasan"/>
                <a:ea typeface="Jeju Hallasan"/>
                <a:cs typeface="Jeju Hallasan"/>
                <a:sym typeface="Jeju Hallasan"/>
              </a:rPr>
              <a:t>coming Fear by Grace: Taking the Next Step from Acceptance</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7DBAD5"/>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603916"/>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0" id="20"/>
          <p:cNvGrpSpPr/>
          <p:nvPr/>
        </p:nvGrpSpPr>
        <p:grpSpPr>
          <a:xfrm rot="0">
            <a:off x="16871173" y="8876927"/>
            <a:ext cx="1369202" cy="136920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6"/>
              <a:stretch>
                <a:fillRect l="0" t="0" r="0" b="0"/>
              </a:stretch>
            </a:blipFill>
          </p:spPr>
        </p:sp>
      </p:grpSp>
      <p:sp>
        <p:nvSpPr>
          <p:cNvPr name="TextBox 22" id="22"/>
          <p:cNvSpPr txBox="true"/>
          <p:nvPr/>
        </p:nvSpPr>
        <p:spPr>
          <a:xfrm rot="0">
            <a:off x="2693697" y="1547357"/>
            <a:ext cx="13483950" cy="5547181"/>
          </a:xfrm>
          <a:prstGeom prst="rect">
            <a:avLst/>
          </a:prstGeom>
        </p:spPr>
        <p:txBody>
          <a:bodyPr anchor="t" rtlCol="false" tIns="0" lIns="0" bIns="0" rIns="0">
            <a:spAutoFit/>
          </a:bodyPr>
          <a:lstStyle/>
          <a:p>
            <a:pPr algn="ctr">
              <a:lnSpc>
                <a:spcPts val="3974"/>
              </a:lnSpc>
            </a:pPr>
            <a:r>
              <a:rPr lang="en-US" sz="4465">
                <a:solidFill>
                  <a:srgbClr val="000000"/>
                </a:solidFill>
                <a:latin typeface="Jeju Hallasan"/>
                <a:ea typeface="Jeju Hallasan"/>
                <a:cs typeface="Jeju Hallasan"/>
                <a:sym typeface="Jeju Hallasan"/>
              </a:rPr>
              <a:t>Matthew 7:21-23</a:t>
            </a:r>
          </a:p>
          <a:p>
            <a:pPr algn="ctr">
              <a:lnSpc>
                <a:spcPts val="3805"/>
              </a:lnSpc>
            </a:pPr>
          </a:p>
          <a:p>
            <a:pPr algn="ctr">
              <a:lnSpc>
                <a:spcPts val="3805"/>
              </a:lnSpc>
            </a:pPr>
            <a:r>
              <a:rPr lang="en-US" sz="4275">
                <a:solidFill>
                  <a:srgbClr val="000000"/>
                </a:solidFill>
                <a:latin typeface="Jeju Hallasan"/>
                <a:ea typeface="Jeju Hallasan"/>
                <a:cs typeface="Jeju Hallasan"/>
                <a:sym typeface="Jeju Hallasan"/>
              </a:rPr>
              <a:t>21 </a:t>
            </a:r>
            <a:r>
              <a:rPr lang="en-US" sz="4275">
                <a:solidFill>
                  <a:srgbClr val="000000"/>
                </a:solidFill>
                <a:latin typeface="Jeju Hallasan"/>
                <a:ea typeface="Jeju Hallasan"/>
                <a:cs typeface="Jeju Hallasan"/>
                <a:sym typeface="Jeju Hallasan"/>
              </a:rPr>
              <a:t>Not everyone who </a:t>
            </a:r>
            <a:r>
              <a:rPr lang="en-US" sz="4275">
                <a:solidFill>
                  <a:srgbClr val="000000"/>
                </a:solidFill>
                <a:latin typeface="Jeju Hallasan"/>
                <a:ea typeface="Jeju Hallasan"/>
                <a:cs typeface="Jeju Hallasan"/>
                <a:sym typeface="Jeju Hallasan"/>
              </a:rPr>
              <a:t>SAYS</a:t>
            </a:r>
            <a:r>
              <a:rPr lang="en-US" sz="4275">
                <a:solidFill>
                  <a:srgbClr val="000000"/>
                </a:solidFill>
                <a:latin typeface="Jeju Hallasan"/>
                <a:ea typeface="Jeju Hallasan"/>
                <a:cs typeface="Jeju Hallasan"/>
                <a:sym typeface="Jeju Hallasan"/>
              </a:rPr>
              <a:t> to Me, ‘Lord, Lord,’ will enter the kingdom of heaven, but the one who does the will of My Father who is in heaven will enter. </a:t>
            </a:r>
            <a:r>
              <a:rPr lang="en-US" sz="4275">
                <a:solidFill>
                  <a:srgbClr val="000000"/>
                </a:solidFill>
                <a:latin typeface="Jeju Hallasan"/>
                <a:ea typeface="Jeju Hallasan"/>
                <a:cs typeface="Jeju Hallasan"/>
                <a:sym typeface="Jeju Hallasan"/>
              </a:rPr>
              <a:t>22 </a:t>
            </a:r>
            <a:r>
              <a:rPr lang="en-US" sz="4275">
                <a:solidFill>
                  <a:srgbClr val="000000"/>
                </a:solidFill>
                <a:latin typeface="Jeju Hallasan"/>
                <a:ea typeface="Jeju Hallasan"/>
                <a:cs typeface="Jeju Hallasan"/>
                <a:sym typeface="Jeju Hallasan"/>
              </a:rPr>
              <a:t>Many will say to Me on that day, ‘Lord, Lord, did we not </a:t>
            </a:r>
            <a:r>
              <a:rPr lang="en-US" sz="4275">
                <a:solidFill>
                  <a:srgbClr val="000000"/>
                </a:solidFill>
                <a:latin typeface="Jeju Hallasan"/>
                <a:ea typeface="Jeju Hallasan"/>
                <a:cs typeface="Jeju Hallasan"/>
                <a:sym typeface="Jeju Hallasan"/>
              </a:rPr>
              <a:t>PROPHESY IN YOUR NAME, AND IN YOUR NAME CAST OUT DEMONS, AND IN YOUR NAME PERFORM MANY MIRACLES?’ </a:t>
            </a:r>
            <a:r>
              <a:rPr lang="en-US" sz="4275">
                <a:solidFill>
                  <a:srgbClr val="000000"/>
                </a:solidFill>
                <a:latin typeface="Jeju Hallasan"/>
                <a:ea typeface="Jeju Hallasan"/>
                <a:cs typeface="Jeju Hallasan"/>
                <a:sym typeface="Jeju Hallasan"/>
              </a:rPr>
              <a:t>23 </a:t>
            </a:r>
            <a:r>
              <a:rPr lang="en-US" sz="4275">
                <a:solidFill>
                  <a:srgbClr val="000000"/>
                </a:solidFill>
                <a:latin typeface="Jeju Hallasan"/>
                <a:ea typeface="Jeju Hallasan"/>
                <a:cs typeface="Jeju Hallasan"/>
                <a:sym typeface="Jeju Hallasan"/>
              </a:rPr>
              <a:t>AND THEN I WILL DECLARE TO THEM, ‘I NEVER KNEW YOU; LEAVE ME, YOU WHO PRACTICE LAWLESSNESS.’</a:t>
            </a:r>
          </a:p>
        </p:txBody>
      </p:sp>
      <p:sp>
        <p:nvSpPr>
          <p:cNvPr name="TextBox 23" id="23"/>
          <p:cNvSpPr txBox="true"/>
          <p:nvPr/>
        </p:nvSpPr>
        <p:spPr>
          <a:xfrm rot="0">
            <a:off x="19050" y="9917453"/>
            <a:ext cx="10472609" cy="290576"/>
          </a:xfrm>
          <a:prstGeom prst="rect">
            <a:avLst/>
          </a:prstGeom>
        </p:spPr>
        <p:txBody>
          <a:bodyPr anchor="t" rtlCol="false" tIns="0" lIns="0" bIns="0" rIns="0">
            <a:spAutoFit/>
          </a:bodyPr>
          <a:lstStyle/>
          <a:p>
            <a:pPr algn="ctr">
              <a:lnSpc>
                <a:spcPts val="2047"/>
              </a:lnSpc>
            </a:pPr>
            <a:r>
              <a:rPr lang="en-US" sz="2300">
                <a:solidFill>
                  <a:srgbClr val="000000"/>
                </a:solidFill>
                <a:latin typeface="Jeju Hallasan"/>
                <a:ea typeface="Jeju Hallasan"/>
                <a:cs typeface="Jeju Hallasan"/>
                <a:sym typeface="Jeju Hallasan"/>
              </a:rPr>
              <a:t>Over</a:t>
            </a:r>
            <a:r>
              <a:rPr lang="en-US" sz="2300">
                <a:solidFill>
                  <a:srgbClr val="000000"/>
                </a:solidFill>
                <a:latin typeface="Jeju Hallasan"/>
                <a:ea typeface="Jeju Hallasan"/>
                <a:cs typeface="Jeju Hallasan"/>
                <a:sym typeface="Jeju Hallasan"/>
              </a:rPr>
              <a:t>coming Fear by Grace: Taking the Next Step from Acceptance</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7DBAD5"/>
        </a:solidFill>
      </p:bgPr>
    </p:bg>
    <p:spTree>
      <p:nvGrpSpPr>
        <p:cNvPr id="1" name=""/>
        <p:cNvGrpSpPr/>
        <p:nvPr/>
      </p:nvGrpSpPr>
      <p:grpSpPr>
        <a:xfrm>
          <a:off x="0" y="0"/>
          <a:ext cx="0" cy="0"/>
          <a:chOff x="0" y="0"/>
          <a:chExt cx="0" cy="0"/>
        </a:xfrm>
      </p:grpSpPr>
      <p:sp>
        <p:nvSpPr>
          <p:cNvPr name="Freeform 2" id="2"/>
          <p:cNvSpPr/>
          <p:nvPr/>
        </p:nvSpPr>
        <p:spPr>
          <a:xfrm flipH="false" flipV="false" rot="0">
            <a:off x="-2034508" y="-2171800"/>
            <a:ext cx="32952455" cy="12853511"/>
          </a:xfrm>
          <a:custGeom>
            <a:avLst/>
            <a:gdLst/>
            <a:ahLst/>
            <a:cxnLst/>
            <a:rect r="r" b="b" t="t" l="l"/>
            <a:pathLst>
              <a:path h="12853511" w="32952455">
                <a:moveTo>
                  <a:pt x="0" y="0"/>
                </a:moveTo>
                <a:lnTo>
                  <a:pt x="32952455" y="0"/>
                </a:lnTo>
                <a:lnTo>
                  <a:pt x="32952455" y="12853510"/>
                </a:lnTo>
                <a:lnTo>
                  <a:pt x="0" y="12853510"/>
                </a:lnTo>
                <a:lnTo>
                  <a:pt x="0" y="0"/>
                </a:lnTo>
                <a:close/>
              </a:path>
            </a:pathLst>
          </a:custGeom>
          <a:blipFill>
            <a:blip r:embed="rId2">
              <a:alphaModFix amt="19999"/>
            </a:blip>
            <a:stretch>
              <a:fillRect l="0" t="-78184" r="0" b="-78184"/>
            </a:stretch>
          </a:blipFill>
        </p:spPr>
      </p:sp>
      <p:sp>
        <p:nvSpPr>
          <p:cNvPr name="Freeform 3" id="3"/>
          <p:cNvSpPr/>
          <p:nvPr/>
        </p:nvSpPr>
        <p:spPr>
          <a:xfrm flipH="false" flipV="false" rot="-5400000">
            <a:off x="2632976" y="-4851302"/>
            <a:ext cx="12481236" cy="18733562"/>
          </a:xfrm>
          <a:custGeom>
            <a:avLst/>
            <a:gdLst/>
            <a:ahLst/>
            <a:cxnLst/>
            <a:rect r="r" b="b" t="t" l="l"/>
            <a:pathLst>
              <a:path h="18733562" w="12481236">
                <a:moveTo>
                  <a:pt x="0" y="0"/>
                </a:moveTo>
                <a:lnTo>
                  <a:pt x="12481236" y="0"/>
                </a:lnTo>
                <a:lnTo>
                  <a:pt x="12481236" y="18733563"/>
                </a:lnTo>
                <a:lnTo>
                  <a:pt x="0" y="18733563"/>
                </a:lnTo>
                <a:lnTo>
                  <a:pt x="0" y="0"/>
                </a:lnTo>
                <a:close/>
              </a:path>
            </a:pathLst>
          </a:custGeom>
          <a:blipFill>
            <a:blip r:embed="rId3">
              <a:alphaModFix amt="21999"/>
            </a:blip>
            <a:stretch>
              <a:fillRect l="0" t="0" r="0" b="0"/>
            </a:stretch>
          </a:blipFill>
        </p:spPr>
      </p:sp>
      <p:sp>
        <p:nvSpPr>
          <p:cNvPr name="Freeform 4" id="4"/>
          <p:cNvSpPr/>
          <p:nvPr/>
        </p:nvSpPr>
        <p:spPr>
          <a:xfrm flipH="false" flipV="false" rot="-559544">
            <a:off x="9982200" y="8642741"/>
            <a:ext cx="16230600" cy="4077938"/>
          </a:xfrm>
          <a:custGeom>
            <a:avLst/>
            <a:gdLst/>
            <a:ahLst/>
            <a:cxnLst/>
            <a:rect r="r" b="b" t="t" l="l"/>
            <a:pathLst>
              <a:path h="4077938" w="16230600">
                <a:moveTo>
                  <a:pt x="0" y="0"/>
                </a:moveTo>
                <a:lnTo>
                  <a:pt x="16230600" y="0"/>
                </a:lnTo>
                <a:lnTo>
                  <a:pt x="16230600" y="4077938"/>
                </a:lnTo>
                <a:lnTo>
                  <a:pt x="0" y="4077938"/>
                </a:lnTo>
                <a:lnTo>
                  <a:pt x="0" y="0"/>
                </a:lnTo>
                <a:close/>
              </a:path>
            </a:pathLst>
          </a:custGeom>
          <a:blipFill>
            <a:blip r:embed="rId4"/>
            <a:stretch>
              <a:fillRect l="0" t="0" r="0" b="0"/>
            </a:stretch>
          </a:blipFill>
        </p:spPr>
      </p:sp>
      <p:sp>
        <p:nvSpPr>
          <p:cNvPr name="Freeform 5" id="5"/>
          <p:cNvSpPr/>
          <p:nvPr/>
        </p:nvSpPr>
        <p:spPr>
          <a:xfrm flipH="false" flipV="false" rot="0">
            <a:off x="13844513" y="7651871"/>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409114" y="805673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true" flipV="true" rot="0">
            <a:off x="-2784752" y="8462934"/>
            <a:ext cx="16230600" cy="5274945"/>
          </a:xfrm>
          <a:custGeom>
            <a:avLst/>
            <a:gdLst/>
            <a:ahLst/>
            <a:cxnLst/>
            <a:rect r="r" b="b" t="t" l="l"/>
            <a:pathLst>
              <a:path h="5274945" w="16230600">
                <a:moveTo>
                  <a:pt x="16230600" y="5274945"/>
                </a:moveTo>
                <a:lnTo>
                  <a:pt x="0" y="5274945"/>
                </a:lnTo>
                <a:lnTo>
                  <a:pt x="0" y="0"/>
                </a:lnTo>
                <a:lnTo>
                  <a:pt x="16230600" y="0"/>
                </a:lnTo>
                <a:lnTo>
                  <a:pt x="16230600" y="5274945"/>
                </a:lnTo>
                <a:close/>
              </a:path>
            </a:pathLst>
          </a:custGeom>
          <a:blipFill>
            <a:blip r:embed="rId9">
              <a:alphaModFix amt="75000"/>
            </a:blip>
            <a:stretch>
              <a:fillRect l="0" t="0" r="0" b="0"/>
            </a:stretch>
          </a:blipFill>
        </p:spPr>
      </p:sp>
      <p:sp>
        <p:nvSpPr>
          <p:cNvPr name="Freeform 8" id="8"/>
          <p:cNvSpPr/>
          <p:nvPr/>
        </p:nvSpPr>
        <p:spPr>
          <a:xfrm flipH="false" flipV="false" rot="0">
            <a:off x="-914701" y="7790688"/>
            <a:ext cx="4715476" cy="4646887"/>
          </a:xfrm>
          <a:custGeom>
            <a:avLst/>
            <a:gdLst/>
            <a:ahLst/>
            <a:cxnLst/>
            <a:rect r="r" b="b" t="t" l="l"/>
            <a:pathLst>
              <a:path h="4646887" w="4715476">
                <a:moveTo>
                  <a:pt x="0" y="0"/>
                </a:moveTo>
                <a:lnTo>
                  <a:pt x="4715477" y="0"/>
                </a:lnTo>
                <a:lnTo>
                  <a:pt x="4715477" y="4646887"/>
                </a:lnTo>
                <a:lnTo>
                  <a:pt x="0" y="4646887"/>
                </a:lnTo>
                <a:lnTo>
                  <a:pt x="0" y="0"/>
                </a:lnTo>
                <a:close/>
              </a:path>
            </a:pathLst>
          </a:custGeom>
          <a:blipFill>
            <a:blip r:embed="rId10">
              <a:alphaModFix amt="5700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5917023" y="9057488"/>
            <a:ext cx="7315200" cy="3248445"/>
          </a:xfrm>
          <a:custGeom>
            <a:avLst/>
            <a:gdLst/>
            <a:ahLst/>
            <a:cxnLst/>
            <a:rect r="r" b="b" t="t" l="l"/>
            <a:pathLst>
              <a:path h="3248445" w="7315200">
                <a:moveTo>
                  <a:pt x="0" y="0"/>
                </a:moveTo>
                <a:lnTo>
                  <a:pt x="7315200" y="0"/>
                </a:lnTo>
                <a:lnTo>
                  <a:pt x="7315200" y="3248445"/>
                </a:lnTo>
                <a:lnTo>
                  <a:pt x="0" y="3248445"/>
                </a:lnTo>
                <a:lnTo>
                  <a:pt x="0" y="0"/>
                </a:lnTo>
                <a:close/>
              </a:path>
            </a:pathLst>
          </a:custGeom>
          <a:blipFill>
            <a:blip r:embed="rId12">
              <a:alphaModFix amt="55000"/>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true" flipV="true" rot="0">
            <a:off x="13445848" y="-2603916"/>
            <a:ext cx="14265829" cy="8229600"/>
          </a:xfrm>
          <a:custGeom>
            <a:avLst/>
            <a:gdLst/>
            <a:ahLst/>
            <a:cxnLst/>
            <a:rect r="r" b="b" t="t" l="l"/>
            <a:pathLst>
              <a:path h="8229600" w="14265829">
                <a:moveTo>
                  <a:pt x="14265829" y="8229600"/>
                </a:moveTo>
                <a:lnTo>
                  <a:pt x="0" y="8229600"/>
                </a:lnTo>
                <a:lnTo>
                  <a:pt x="0" y="0"/>
                </a:lnTo>
                <a:lnTo>
                  <a:pt x="14265829" y="0"/>
                </a:lnTo>
                <a:lnTo>
                  <a:pt x="14265829" y="8229600"/>
                </a:lnTo>
                <a:close/>
              </a:path>
            </a:pathLst>
          </a:custGeom>
          <a:blipFill>
            <a:blip r:embed="rId14"/>
            <a:stretch>
              <a:fillRect l="0" t="0" r="0" b="0"/>
            </a:stretch>
          </a:blipFill>
        </p:spPr>
      </p:sp>
      <p:sp>
        <p:nvSpPr>
          <p:cNvPr name="Freeform 11" id="11"/>
          <p:cNvSpPr/>
          <p:nvPr/>
        </p:nvSpPr>
        <p:spPr>
          <a:xfrm flipH="true" flipV="false" rot="-1115097">
            <a:off x="-8329612" y="-1203007"/>
            <a:ext cx="16230600" cy="4463415"/>
          </a:xfrm>
          <a:custGeom>
            <a:avLst/>
            <a:gdLst/>
            <a:ahLst/>
            <a:cxnLst/>
            <a:rect r="r" b="b" t="t" l="l"/>
            <a:pathLst>
              <a:path h="4463415" w="16230600">
                <a:moveTo>
                  <a:pt x="16230600" y="0"/>
                </a:moveTo>
                <a:lnTo>
                  <a:pt x="0" y="0"/>
                </a:lnTo>
                <a:lnTo>
                  <a:pt x="0" y="4463415"/>
                </a:lnTo>
                <a:lnTo>
                  <a:pt x="16230600" y="4463415"/>
                </a:lnTo>
                <a:lnTo>
                  <a:pt x="16230600" y="0"/>
                </a:lnTo>
                <a:close/>
              </a:path>
            </a:pathLst>
          </a:custGeom>
          <a:blipFill>
            <a:blip r:embed="rId15"/>
            <a:stretch>
              <a:fillRect l="0" t="0" r="0" b="0"/>
            </a:stretch>
          </a:blipFill>
        </p:spPr>
      </p:sp>
      <p:sp>
        <p:nvSpPr>
          <p:cNvPr name="Freeform 12" id="12"/>
          <p:cNvSpPr/>
          <p:nvPr/>
        </p:nvSpPr>
        <p:spPr>
          <a:xfrm flipH="false" flipV="false" rot="0">
            <a:off x="11097122" y="-2982653"/>
            <a:ext cx="5238750" cy="4114800"/>
          </a:xfrm>
          <a:custGeom>
            <a:avLst/>
            <a:gdLst/>
            <a:ahLst/>
            <a:cxnLst/>
            <a:rect r="r" b="b" t="t" l="l"/>
            <a:pathLst>
              <a:path h="4114800" w="5238750">
                <a:moveTo>
                  <a:pt x="0" y="0"/>
                </a:moveTo>
                <a:lnTo>
                  <a:pt x="5238750" y="0"/>
                </a:lnTo>
                <a:lnTo>
                  <a:pt x="5238750"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5872162" y="5371281"/>
            <a:ext cx="7315200" cy="3966693"/>
          </a:xfrm>
          <a:custGeom>
            <a:avLst/>
            <a:gdLst/>
            <a:ahLst/>
            <a:cxnLst/>
            <a:rect r="r" b="b" t="t" l="l"/>
            <a:pathLst>
              <a:path h="3966693" w="7315200">
                <a:moveTo>
                  <a:pt x="0" y="0"/>
                </a:moveTo>
                <a:lnTo>
                  <a:pt x="7315200" y="0"/>
                </a:lnTo>
                <a:lnTo>
                  <a:pt x="7315200" y="3966693"/>
                </a:lnTo>
                <a:lnTo>
                  <a:pt x="0" y="396669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1571134" y="-1364456"/>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572776">
            <a:off x="7544793" y="-2581275"/>
            <a:ext cx="4666268" cy="4114800"/>
          </a:xfrm>
          <a:custGeom>
            <a:avLst/>
            <a:gdLst/>
            <a:ahLst/>
            <a:cxnLst/>
            <a:rect r="r" b="b" t="t" l="l"/>
            <a:pathLst>
              <a:path h="4114800" w="4666268">
                <a:moveTo>
                  <a:pt x="0" y="0"/>
                </a:moveTo>
                <a:lnTo>
                  <a:pt x="4666268" y="0"/>
                </a:lnTo>
                <a:lnTo>
                  <a:pt x="46662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6335872" y="700873"/>
            <a:ext cx="5403773" cy="4114800"/>
          </a:xfrm>
          <a:custGeom>
            <a:avLst/>
            <a:gdLst/>
            <a:ahLst/>
            <a:cxnLst/>
            <a:rect r="r" b="b" t="t" l="l"/>
            <a:pathLst>
              <a:path h="4114800" w="5403773">
                <a:moveTo>
                  <a:pt x="0" y="0"/>
                </a:moveTo>
                <a:lnTo>
                  <a:pt x="5403773" y="0"/>
                </a:lnTo>
                <a:lnTo>
                  <a:pt x="5403773" y="4114800"/>
                </a:lnTo>
                <a:lnTo>
                  <a:pt x="0" y="4114800"/>
                </a:lnTo>
                <a:lnTo>
                  <a:pt x="0" y="0"/>
                </a:lnTo>
                <a:close/>
              </a:path>
            </a:pathLst>
          </a:custGeom>
          <a:blipFill>
            <a:blip r:embed="rId22">
              <a:alphaModFix amt="30000"/>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5363072" y="2762356"/>
            <a:ext cx="7315200" cy="3136392"/>
          </a:xfrm>
          <a:custGeom>
            <a:avLst/>
            <a:gdLst/>
            <a:ahLst/>
            <a:cxnLst/>
            <a:rect r="r" b="b" t="t" l="l"/>
            <a:pathLst>
              <a:path h="3136392" w="7315200">
                <a:moveTo>
                  <a:pt x="0" y="0"/>
                </a:moveTo>
                <a:lnTo>
                  <a:pt x="7315200" y="0"/>
                </a:lnTo>
                <a:lnTo>
                  <a:pt x="7315200" y="3136392"/>
                </a:lnTo>
                <a:lnTo>
                  <a:pt x="0" y="313639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true" flipV="true" rot="0">
            <a:off x="16022599" y="4515479"/>
            <a:ext cx="7315200" cy="3136392"/>
          </a:xfrm>
          <a:custGeom>
            <a:avLst/>
            <a:gdLst/>
            <a:ahLst/>
            <a:cxnLst/>
            <a:rect r="r" b="b" t="t" l="l"/>
            <a:pathLst>
              <a:path h="3136392" w="7315200">
                <a:moveTo>
                  <a:pt x="7315200" y="3136392"/>
                </a:moveTo>
                <a:lnTo>
                  <a:pt x="0" y="3136392"/>
                </a:lnTo>
                <a:lnTo>
                  <a:pt x="0" y="0"/>
                </a:lnTo>
                <a:lnTo>
                  <a:pt x="7315200" y="0"/>
                </a:lnTo>
                <a:lnTo>
                  <a:pt x="7315200" y="3136392"/>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367292" y="-1860795"/>
            <a:ext cx="4866968" cy="4114800"/>
          </a:xfrm>
          <a:custGeom>
            <a:avLst/>
            <a:gdLst/>
            <a:ahLst/>
            <a:cxnLst/>
            <a:rect r="r" b="b" t="t" l="l"/>
            <a:pathLst>
              <a:path h="4114800" w="4866968">
                <a:moveTo>
                  <a:pt x="0" y="0"/>
                </a:moveTo>
                <a:lnTo>
                  <a:pt x="4866967" y="0"/>
                </a:lnTo>
                <a:lnTo>
                  <a:pt x="486696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0" id="20"/>
          <p:cNvGrpSpPr/>
          <p:nvPr/>
        </p:nvGrpSpPr>
        <p:grpSpPr>
          <a:xfrm rot="0">
            <a:off x="16871173" y="8876927"/>
            <a:ext cx="1369202" cy="1369202"/>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6"/>
              <a:stretch>
                <a:fillRect l="0" t="0" r="0" b="0"/>
              </a:stretch>
            </a:blipFill>
          </p:spPr>
        </p:sp>
      </p:grpSp>
      <p:sp>
        <p:nvSpPr>
          <p:cNvPr name="TextBox 22" id="22"/>
          <p:cNvSpPr txBox="true"/>
          <p:nvPr/>
        </p:nvSpPr>
        <p:spPr>
          <a:xfrm rot="0">
            <a:off x="2693697" y="1547357"/>
            <a:ext cx="13483950" cy="3523715"/>
          </a:xfrm>
          <a:prstGeom prst="rect">
            <a:avLst/>
          </a:prstGeom>
        </p:spPr>
        <p:txBody>
          <a:bodyPr anchor="t" rtlCol="false" tIns="0" lIns="0" bIns="0" rIns="0">
            <a:spAutoFit/>
          </a:bodyPr>
          <a:lstStyle/>
          <a:p>
            <a:pPr algn="ctr">
              <a:lnSpc>
                <a:spcPts val="3974"/>
              </a:lnSpc>
            </a:pPr>
            <a:r>
              <a:rPr lang="en-US" sz="4465">
                <a:solidFill>
                  <a:srgbClr val="000000"/>
                </a:solidFill>
                <a:latin typeface="Jeju Hallasan"/>
                <a:ea typeface="Jeju Hallasan"/>
                <a:cs typeface="Jeju Hallasan"/>
                <a:sym typeface="Jeju Hallasan"/>
              </a:rPr>
              <a:t>John 6:40</a:t>
            </a:r>
          </a:p>
          <a:p>
            <a:pPr algn="ctr">
              <a:lnSpc>
                <a:spcPts val="3974"/>
              </a:lnSpc>
            </a:pPr>
          </a:p>
          <a:p>
            <a:pPr algn="ctr">
              <a:lnSpc>
                <a:spcPts val="3974"/>
              </a:lnSpc>
            </a:pPr>
            <a:r>
              <a:rPr lang="en-US" sz="4465">
                <a:solidFill>
                  <a:srgbClr val="000000"/>
                </a:solidFill>
                <a:latin typeface="Jeju Hallasan"/>
                <a:ea typeface="Jeju Hallasan"/>
                <a:cs typeface="Jeju Hallasan"/>
                <a:sym typeface="Jeju Hallasan"/>
              </a:rPr>
              <a:t>For this is the will of My Father, that everyone who sees the Son and believ</a:t>
            </a:r>
            <a:r>
              <a:rPr lang="en-US" sz="4465">
                <a:solidFill>
                  <a:srgbClr val="000000"/>
                </a:solidFill>
                <a:latin typeface="Jeju Hallasan"/>
                <a:ea typeface="Jeju Hallasan"/>
                <a:cs typeface="Jeju Hallasan"/>
                <a:sym typeface="Jeju Hallasan"/>
              </a:rPr>
              <a:t>ES IN HIM WILL HAVE ETERNAL LIFE, AND I MYSELF WILL RAISE HIM UP ON THE LAST DAY.</a:t>
            </a:r>
          </a:p>
          <a:p>
            <a:pPr algn="ctr">
              <a:lnSpc>
                <a:spcPts val="3805"/>
              </a:lnSpc>
            </a:pPr>
          </a:p>
        </p:txBody>
      </p:sp>
      <p:sp>
        <p:nvSpPr>
          <p:cNvPr name="TextBox 23" id="23"/>
          <p:cNvSpPr txBox="true"/>
          <p:nvPr/>
        </p:nvSpPr>
        <p:spPr>
          <a:xfrm rot="0">
            <a:off x="19050" y="9917453"/>
            <a:ext cx="10472609" cy="290576"/>
          </a:xfrm>
          <a:prstGeom prst="rect">
            <a:avLst/>
          </a:prstGeom>
        </p:spPr>
        <p:txBody>
          <a:bodyPr anchor="t" rtlCol="false" tIns="0" lIns="0" bIns="0" rIns="0">
            <a:spAutoFit/>
          </a:bodyPr>
          <a:lstStyle/>
          <a:p>
            <a:pPr algn="ctr">
              <a:lnSpc>
                <a:spcPts val="2047"/>
              </a:lnSpc>
            </a:pPr>
            <a:r>
              <a:rPr lang="en-US" sz="2300">
                <a:solidFill>
                  <a:srgbClr val="000000"/>
                </a:solidFill>
                <a:latin typeface="Jeju Hallasan"/>
                <a:ea typeface="Jeju Hallasan"/>
                <a:cs typeface="Jeju Hallasan"/>
                <a:sym typeface="Jeju Hallasan"/>
              </a:rPr>
              <a:t>Over</a:t>
            </a:r>
            <a:r>
              <a:rPr lang="en-US" sz="2300">
                <a:solidFill>
                  <a:srgbClr val="000000"/>
                </a:solidFill>
                <a:latin typeface="Jeju Hallasan"/>
                <a:ea typeface="Jeju Hallasan"/>
                <a:cs typeface="Jeju Hallasan"/>
                <a:sym typeface="Jeju Hallasan"/>
              </a:rPr>
              <a:t>coming Fear by Grace: Taking the Next Step from Acceptance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DAHQv-QDYjU</dc:identifier>
  <dcterms:modified xsi:type="dcterms:W3CDTF">2011-08-01T06:04:30Z</dcterms:modified>
  <cp:revision>1</cp:revision>
  <dc:title>Overcoming Fear by Grace</dc:title>
</cp:coreProperties>
</file>