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x="18288000" cy="10287000"/>
  <p:notesSz cx="6858000" cy="9144000"/>
  <p:embeddedFontLst>
    <p:embeddedFont>
      <p:font typeface="Anton" charset="1" panose="00000500000000000000"/>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fonts/font56.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5292924"/>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1:10</a:t>
            </a:r>
          </a:p>
          <a:p>
            <a:pPr algn="ctr">
              <a:lnSpc>
                <a:spcPts val="7000"/>
              </a:lnSpc>
              <a:spcBef>
                <a:spcPct val="0"/>
              </a:spcBef>
            </a:pPr>
            <a:r>
              <a:rPr lang="en-US" sz="5000">
                <a:solidFill>
                  <a:srgbClr val="FFFFFF"/>
                </a:solidFill>
                <a:latin typeface="Anton"/>
                <a:ea typeface="Anton"/>
                <a:cs typeface="Anton"/>
                <a:sym typeface="Anton"/>
              </a:rPr>
              <a:t> On the seventh day,</a:t>
            </a:r>
            <a:r>
              <a:rPr lang="en-US" sz="5000">
                <a:solidFill>
                  <a:srgbClr val="FFFFFF"/>
                </a:solidFill>
                <a:latin typeface="Anton"/>
                <a:ea typeface="Anton"/>
                <a:cs typeface="Anton"/>
                <a:sym typeface="Anton"/>
              </a:rPr>
              <a:t> when King Xe</a:t>
            </a:r>
            <a:r>
              <a:rPr lang="en-US" sz="5000">
                <a:solidFill>
                  <a:srgbClr val="FFFFFF"/>
                </a:solidFill>
                <a:latin typeface="Anton"/>
                <a:ea typeface="Anton"/>
                <a:cs typeface="Anton"/>
                <a:sym typeface="Anton"/>
              </a:rPr>
              <a:t>rxes was in high spirits </a:t>
            </a:r>
          </a:p>
          <a:p>
            <a:pPr algn="ctr">
              <a:lnSpc>
                <a:spcPts val="7000"/>
              </a:lnSpc>
              <a:spcBef>
                <a:spcPct val="0"/>
              </a:spcBef>
            </a:pPr>
            <a:r>
              <a:rPr lang="en-US" sz="5000">
                <a:solidFill>
                  <a:srgbClr val="FFFFFF"/>
                </a:solidFill>
                <a:latin typeface="Anton"/>
                <a:ea typeface="Anton"/>
                <a:cs typeface="Anton"/>
                <a:sym typeface="Anton"/>
              </a:rPr>
              <a:t>from wine, he commanded the eunuchs</a:t>
            </a:r>
            <a:r>
              <a:rPr lang="en-US" sz="5000">
                <a:solidFill>
                  <a:srgbClr val="FF3131"/>
                </a:solidFill>
                <a:latin typeface="Anton"/>
                <a:ea typeface="Anton"/>
                <a:cs typeface="Anton"/>
                <a:sym typeface="Anton"/>
              </a:rPr>
              <a:t> </a:t>
            </a:r>
          </a:p>
          <a:p>
            <a:pPr algn="ctr">
              <a:lnSpc>
                <a:spcPts val="7000"/>
              </a:lnSpc>
              <a:spcBef>
                <a:spcPct val="0"/>
              </a:spcBef>
            </a:pPr>
            <a:r>
              <a:rPr lang="en-US" sz="5000">
                <a:solidFill>
                  <a:srgbClr val="FF3131"/>
                </a:solidFill>
                <a:latin typeface="Anton"/>
                <a:ea typeface="Anton"/>
                <a:cs typeface="Anton"/>
                <a:sym typeface="Anton"/>
              </a:rPr>
              <a:t>to bring before him Queen Vashti, </a:t>
            </a:r>
          </a:p>
          <a:p>
            <a:pPr algn="ctr">
              <a:lnSpc>
                <a:spcPts val="7000"/>
              </a:lnSpc>
              <a:spcBef>
                <a:spcPct val="0"/>
              </a:spcBef>
            </a:pPr>
            <a:r>
              <a:rPr lang="en-US" sz="5000">
                <a:solidFill>
                  <a:srgbClr val="FF3131"/>
                </a:solidFill>
                <a:latin typeface="Anton"/>
                <a:ea typeface="Anton"/>
                <a:cs typeface="Anton"/>
                <a:sym typeface="Anton"/>
              </a:rPr>
              <a:t>wearing her royal crown, in order to display her beauty</a:t>
            </a:r>
          </a:p>
          <a:p>
            <a:pPr algn="ctr">
              <a:lnSpc>
                <a:spcPts val="7000"/>
              </a:lnSpc>
              <a:spcBef>
                <a:spcPct val="0"/>
              </a:spcBef>
            </a:pPr>
            <a:r>
              <a:rPr lang="en-US" sz="5000">
                <a:solidFill>
                  <a:srgbClr val="FFFFFF"/>
                </a:solidFill>
                <a:latin typeface="Anton"/>
                <a:ea typeface="Anton"/>
                <a:cs typeface="Anton"/>
                <a:sym typeface="Anton"/>
              </a:rPr>
              <a:t> to the people and nobles, for she was lovely to look at. </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3521207"/>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1:12</a:t>
            </a:r>
          </a:p>
          <a:p>
            <a:pPr algn="ctr">
              <a:lnSpc>
                <a:spcPts val="7000"/>
              </a:lnSpc>
              <a:spcBef>
                <a:spcPct val="0"/>
              </a:spcBef>
            </a:pPr>
            <a:r>
              <a:rPr lang="en-US" sz="5000">
                <a:solidFill>
                  <a:srgbClr val="FFFFFF"/>
                </a:solidFill>
                <a:latin typeface="Anton"/>
                <a:ea typeface="Anton"/>
                <a:cs typeface="Anton"/>
                <a:sym typeface="Anton"/>
              </a:rPr>
              <a:t> </a:t>
            </a:r>
            <a:r>
              <a:rPr lang="en-US" sz="5000">
                <a:solidFill>
                  <a:srgbClr val="FFFFFF"/>
                </a:solidFill>
                <a:latin typeface="Anton"/>
                <a:ea typeface="Anton"/>
                <a:cs typeface="Anton"/>
                <a:sym typeface="Anton"/>
              </a:rPr>
              <a:t>But when the attendants delivered the king’s command, </a:t>
            </a:r>
          </a:p>
          <a:p>
            <a:pPr algn="ctr">
              <a:lnSpc>
                <a:spcPts val="7000"/>
              </a:lnSpc>
              <a:spcBef>
                <a:spcPct val="0"/>
              </a:spcBef>
            </a:pPr>
            <a:r>
              <a:rPr lang="en-US" sz="5000">
                <a:solidFill>
                  <a:srgbClr val="FF3131"/>
                </a:solidFill>
                <a:latin typeface="Anton"/>
                <a:ea typeface="Anton"/>
                <a:cs typeface="Anton"/>
                <a:sym typeface="Anton"/>
              </a:rPr>
              <a:t>Queen Vashti refused to come. </a:t>
            </a:r>
          </a:p>
          <a:p>
            <a:pPr algn="ctr">
              <a:lnSpc>
                <a:spcPts val="7000"/>
              </a:lnSpc>
              <a:spcBef>
                <a:spcPct val="0"/>
              </a:spcBef>
            </a:pPr>
            <a:r>
              <a:rPr lang="en-US" sz="5000">
                <a:solidFill>
                  <a:srgbClr val="FFFFFF"/>
                </a:solidFill>
                <a:latin typeface="Anton"/>
                <a:ea typeface="Anton"/>
                <a:cs typeface="Anton"/>
                <a:sym typeface="Anton"/>
              </a:rPr>
              <a:t>Then the king became</a:t>
            </a:r>
            <a:r>
              <a:rPr lang="en-US" sz="5000">
                <a:solidFill>
                  <a:srgbClr val="FF3131"/>
                </a:solidFill>
                <a:latin typeface="Anton"/>
                <a:ea typeface="Anton"/>
                <a:cs typeface="Anton"/>
                <a:sym typeface="Anton"/>
              </a:rPr>
              <a:t> furious and burned with anger.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4407066"/>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2:2 -3</a:t>
            </a:r>
          </a:p>
          <a:p>
            <a:pPr algn="ctr">
              <a:lnSpc>
                <a:spcPts val="7000"/>
              </a:lnSpc>
              <a:spcBef>
                <a:spcPct val="0"/>
              </a:spcBef>
            </a:pPr>
            <a:r>
              <a:rPr lang="en-US" sz="5000">
                <a:solidFill>
                  <a:srgbClr val="FFFFFF"/>
                </a:solidFill>
                <a:latin typeface="Anton"/>
                <a:ea typeface="Anton"/>
                <a:cs typeface="Anton"/>
                <a:sym typeface="Anton"/>
              </a:rPr>
              <a:t>Let a</a:t>
            </a:r>
            <a:r>
              <a:rPr lang="en-US" sz="5000">
                <a:solidFill>
                  <a:srgbClr val="FFFFFF"/>
                </a:solidFill>
                <a:latin typeface="Anton"/>
                <a:ea typeface="Anton"/>
                <a:cs typeface="Anton"/>
                <a:sym typeface="Anton"/>
              </a:rPr>
              <a:t> </a:t>
            </a:r>
            <a:r>
              <a:rPr lang="en-US" sz="5000">
                <a:solidFill>
                  <a:srgbClr val="FF3131"/>
                </a:solidFill>
                <a:latin typeface="Anton"/>
                <a:ea typeface="Anton"/>
                <a:cs typeface="Anton"/>
                <a:sym typeface="Anton"/>
              </a:rPr>
              <a:t>search</a:t>
            </a:r>
            <a:r>
              <a:rPr lang="en-US" sz="5000">
                <a:solidFill>
                  <a:srgbClr val="FFFFFF"/>
                </a:solidFill>
                <a:latin typeface="Anton"/>
                <a:ea typeface="Anton"/>
                <a:cs typeface="Anton"/>
                <a:sym typeface="Anton"/>
              </a:rPr>
              <a:t> be made </a:t>
            </a:r>
            <a:r>
              <a:rPr lang="en-US" sz="5000">
                <a:solidFill>
                  <a:srgbClr val="FFFFFF"/>
                </a:solidFill>
                <a:latin typeface="Anton"/>
                <a:ea typeface="Anton"/>
                <a:cs typeface="Anton"/>
                <a:sym typeface="Anton"/>
              </a:rPr>
              <a:t>for </a:t>
            </a:r>
            <a:r>
              <a:rPr lang="en-US" sz="5000">
                <a:solidFill>
                  <a:srgbClr val="FF3131"/>
                </a:solidFill>
                <a:latin typeface="Anton"/>
                <a:ea typeface="Anton"/>
                <a:cs typeface="Anton"/>
                <a:sym typeface="Anton"/>
              </a:rPr>
              <a:t>beautiful young virgins</a:t>
            </a:r>
            <a:r>
              <a:rPr lang="en-US" sz="5000">
                <a:solidFill>
                  <a:srgbClr val="FFFFFF"/>
                </a:solidFill>
                <a:latin typeface="Anton"/>
                <a:ea typeface="Anton"/>
                <a:cs typeface="Anton"/>
                <a:sym typeface="Anton"/>
              </a:rPr>
              <a:t> for the king.  Let the king appoint commissioners in every province of his realm to bring all these beautiful young women into the harem at the citadel of Susa. </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971594"/>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2: 3-4</a:t>
            </a:r>
          </a:p>
          <a:p>
            <a:pPr algn="ctr">
              <a:lnSpc>
                <a:spcPts val="6299"/>
              </a:lnSpc>
              <a:spcBef>
                <a:spcPct val="0"/>
              </a:spcBef>
            </a:pPr>
            <a:r>
              <a:rPr lang="en-US" sz="4500">
                <a:solidFill>
                  <a:srgbClr val="FFFFFF"/>
                </a:solidFill>
                <a:latin typeface="Anton"/>
                <a:ea typeface="Anton"/>
                <a:cs typeface="Anton"/>
                <a:sym typeface="Anton"/>
              </a:rPr>
              <a:t>Let them be placed under the care of Hegai, the king’s eunuch, who is in charge of the women; and let beauty treatments be given to them. Then let the </a:t>
            </a:r>
            <a:r>
              <a:rPr lang="en-US" sz="4500">
                <a:solidFill>
                  <a:srgbClr val="FF3131"/>
                </a:solidFill>
                <a:latin typeface="Anton"/>
                <a:ea typeface="Anton"/>
                <a:cs typeface="Anton"/>
                <a:sym typeface="Anton"/>
              </a:rPr>
              <a:t>young woman who pleases the king be queen </a:t>
            </a:r>
            <a:r>
              <a:rPr lang="en-US" sz="4500">
                <a:solidFill>
                  <a:srgbClr val="FFFFFF"/>
                </a:solidFill>
                <a:latin typeface="Anton"/>
                <a:ea typeface="Anton"/>
                <a:cs typeface="Anton"/>
                <a:sym typeface="Anton"/>
              </a:rPr>
              <a:t>instead of Vashti.” This advice appealed to the king, and he followed it.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4771628"/>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2:7</a:t>
            </a:r>
          </a:p>
          <a:p>
            <a:pPr algn="ctr">
              <a:lnSpc>
                <a:spcPts val="6299"/>
              </a:lnSpc>
              <a:spcBef>
                <a:spcPct val="0"/>
              </a:spcBef>
            </a:pPr>
            <a:r>
              <a:rPr lang="en-US" sz="4500">
                <a:solidFill>
                  <a:srgbClr val="FFFFFF"/>
                </a:solidFill>
                <a:latin typeface="Anton"/>
                <a:ea typeface="Anton"/>
                <a:cs typeface="Anton"/>
                <a:sym typeface="Anton"/>
              </a:rPr>
              <a:t>Mord</a:t>
            </a:r>
            <a:r>
              <a:rPr lang="en-US" sz="4500">
                <a:solidFill>
                  <a:srgbClr val="FFFFFF"/>
                </a:solidFill>
                <a:latin typeface="Anton"/>
                <a:ea typeface="Anton"/>
                <a:cs typeface="Anton"/>
                <a:sym typeface="Anton"/>
              </a:rPr>
              <a:t>ecai had a cousin named </a:t>
            </a:r>
            <a:r>
              <a:rPr lang="en-US" sz="4500">
                <a:solidFill>
                  <a:srgbClr val="5CE1E6"/>
                </a:solidFill>
                <a:latin typeface="Anton"/>
                <a:ea typeface="Anton"/>
                <a:cs typeface="Anton"/>
                <a:sym typeface="Anton"/>
              </a:rPr>
              <a:t>Hadassah</a:t>
            </a:r>
            <a:r>
              <a:rPr lang="en-US" sz="4500">
                <a:solidFill>
                  <a:srgbClr val="FFFFFF"/>
                </a:solidFill>
                <a:latin typeface="Anton"/>
                <a:ea typeface="Anton"/>
                <a:cs typeface="Anton"/>
                <a:sym typeface="Anton"/>
              </a:rPr>
              <a:t>, whom he had brought up because she had neither father nor mother. </a:t>
            </a:r>
          </a:p>
          <a:p>
            <a:pPr algn="ctr">
              <a:lnSpc>
                <a:spcPts val="6299"/>
              </a:lnSpc>
              <a:spcBef>
                <a:spcPct val="0"/>
              </a:spcBef>
            </a:pPr>
            <a:r>
              <a:rPr lang="en-US" sz="4500">
                <a:solidFill>
                  <a:srgbClr val="FFFFFF"/>
                </a:solidFill>
                <a:latin typeface="Anton"/>
                <a:ea typeface="Anton"/>
                <a:cs typeface="Anton"/>
                <a:sym typeface="Anton"/>
              </a:rPr>
              <a:t>This young woman, who was also known as </a:t>
            </a:r>
            <a:r>
              <a:rPr lang="en-US" sz="4500">
                <a:solidFill>
                  <a:srgbClr val="FF3131"/>
                </a:solidFill>
                <a:latin typeface="Anton"/>
                <a:ea typeface="Anton"/>
                <a:cs typeface="Anton"/>
                <a:sym typeface="Anton"/>
              </a:rPr>
              <a:t>Esther</a:t>
            </a:r>
            <a:r>
              <a:rPr lang="en-US" sz="4500">
                <a:solidFill>
                  <a:srgbClr val="FFFFFF"/>
                </a:solidFill>
                <a:latin typeface="Anton"/>
                <a:ea typeface="Anton"/>
                <a:cs typeface="Anton"/>
                <a:sym typeface="Anton"/>
              </a:rPr>
              <a:t>, </a:t>
            </a:r>
          </a:p>
          <a:p>
            <a:pPr algn="ctr">
              <a:lnSpc>
                <a:spcPts val="6299"/>
              </a:lnSpc>
              <a:spcBef>
                <a:spcPct val="0"/>
              </a:spcBef>
            </a:pPr>
            <a:r>
              <a:rPr lang="en-US" sz="4500">
                <a:solidFill>
                  <a:srgbClr val="FFFFFF"/>
                </a:solidFill>
                <a:latin typeface="Anton"/>
                <a:ea typeface="Anton"/>
                <a:cs typeface="Anton"/>
                <a:sym typeface="Anton"/>
              </a:rPr>
              <a:t>had a lovely figure and was beautiful. Mordecai had taken her as his own daughter when her father and mother died. </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2:17</a:t>
            </a:r>
          </a:p>
          <a:p>
            <a:pPr algn="ctr">
              <a:lnSpc>
                <a:spcPts val="6299"/>
              </a:lnSpc>
              <a:spcBef>
                <a:spcPct val="0"/>
              </a:spcBef>
            </a:pPr>
            <a:r>
              <a:rPr lang="en-US" sz="4500">
                <a:solidFill>
                  <a:srgbClr val="FFFFFF"/>
                </a:solidFill>
                <a:latin typeface="Anton"/>
                <a:ea typeface="Anton"/>
                <a:cs typeface="Anton"/>
                <a:sym typeface="Anton"/>
              </a:rPr>
              <a:t>“</a:t>
            </a:r>
            <a:r>
              <a:rPr lang="en-US" sz="4500">
                <a:solidFill>
                  <a:srgbClr val="FF3131"/>
                </a:solidFill>
                <a:latin typeface="Anton"/>
                <a:ea typeface="Anton"/>
                <a:cs typeface="Anton"/>
                <a:sym typeface="Anton"/>
              </a:rPr>
              <a:t>T</a:t>
            </a:r>
            <a:r>
              <a:rPr lang="en-US" sz="4500">
                <a:solidFill>
                  <a:srgbClr val="FF3131"/>
                </a:solidFill>
                <a:latin typeface="Anton"/>
                <a:ea typeface="Anton"/>
                <a:cs typeface="Anton"/>
                <a:sym typeface="Anton"/>
              </a:rPr>
              <a:t>he king loved Esther more than all the women</a:t>
            </a:r>
            <a:r>
              <a:rPr lang="en-US" sz="4500">
                <a:solidFill>
                  <a:srgbClr val="FFFFFF"/>
                </a:solidFill>
                <a:latin typeface="Anton"/>
                <a:ea typeface="Anton"/>
                <a:cs typeface="Anton"/>
                <a:sym typeface="Anton"/>
              </a:rPr>
              <a:t>, </a:t>
            </a:r>
          </a:p>
          <a:p>
            <a:pPr algn="ctr">
              <a:lnSpc>
                <a:spcPts val="6299"/>
              </a:lnSpc>
              <a:spcBef>
                <a:spcPct val="0"/>
              </a:spcBef>
            </a:pPr>
            <a:r>
              <a:rPr lang="en-US" sz="4500">
                <a:solidFill>
                  <a:srgbClr val="FFFFFF"/>
                </a:solidFill>
                <a:latin typeface="Anton"/>
                <a:ea typeface="Anton"/>
                <a:cs typeface="Anton"/>
                <a:sym typeface="Anton"/>
              </a:rPr>
              <a:t>and she won </a:t>
            </a:r>
            <a:r>
              <a:rPr lang="en-US" sz="4500">
                <a:solidFill>
                  <a:srgbClr val="5CE1E6"/>
                </a:solidFill>
                <a:latin typeface="Anton"/>
                <a:ea typeface="Anton"/>
                <a:cs typeface="Anton"/>
                <a:sym typeface="Anton"/>
              </a:rPr>
              <a:t>grace and favor</a:t>
            </a:r>
            <a:r>
              <a:rPr lang="en-US" sz="4500">
                <a:solidFill>
                  <a:srgbClr val="FFFFFF"/>
                </a:solidFill>
                <a:latin typeface="Anton"/>
                <a:ea typeface="Anton"/>
                <a:cs typeface="Anton"/>
                <a:sym typeface="Anton"/>
              </a:rPr>
              <a:t> in his sight... </a:t>
            </a:r>
          </a:p>
          <a:p>
            <a:pPr algn="ctr">
              <a:lnSpc>
                <a:spcPts val="6299"/>
              </a:lnSpc>
              <a:spcBef>
                <a:spcPct val="0"/>
              </a:spcBef>
            </a:pPr>
            <a:r>
              <a:rPr lang="en-US" sz="4500">
                <a:solidFill>
                  <a:srgbClr val="FFFFFF"/>
                </a:solidFill>
                <a:latin typeface="Anton"/>
                <a:ea typeface="Anton"/>
                <a:cs typeface="Anton"/>
                <a:sym typeface="Anton"/>
              </a:rPr>
              <a:t>so that he set the royal crown on her head and </a:t>
            </a:r>
            <a:r>
              <a:rPr lang="en-US" sz="4500">
                <a:solidFill>
                  <a:srgbClr val="5CE1E6"/>
                </a:solidFill>
                <a:latin typeface="Anton"/>
                <a:ea typeface="Anton"/>
                <a:cs typeface="Anton"/>
                <a:sym typeface="Anton"/>
              </a:rPr>
              <a:t>made her Queen</a:t>
            </a:r>
            <a:r>
              <a:rPr lang="en-US" sz="4500">
                <a:solidFill>
                  <a:srgbClr val="FFFFFF"/>
                </a:solidFill>
                <a:latin typeface="Anton"/>
                <a:ea typeface="Anton"/>
                <a:cs typeface="Anton"/>
                <a:sym typeface="Anton"/>
              </a:rPr>
              <a:t>.”</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028700" y="904875"/>
            <a:ext cx="16230600" cy="2104959"/>
          </a:xfrm>
          <a:prstGeom prst="rect">
            <a:avLst/>
          </a:prstGeom>
        </p:spPr>
        <p:txBody>
          <a:bodyPr anchor="t" rtlCol="false" tIns="0" lIns="0" bIns="0" rIns="0">
            <a:spAutoFit/>
          </a:bodyPr>
          <a:lstStyle/>
          <a:p>
            <a:pPr algn="ctr">
              <a:lnSpc>
                <a:spcPts val="8400"/>
              </a:lnSpc>
              <a:spcBef>
                <a:spcPct val="0"/>
              </a:spcBef>
            </a:pPr>
            <a:r>
              <a:rPr lang="en-US" sz="6000">
                <a:solidFill>
                  <a:srgbClr val="FFFFFF"/>
                </a:solidFill>
                <a:latin typeface="Anton"/>
                <a:ea typeface="Anton"/>
                <a:cs typeface="Anton"/>
                <a:sym typeface="Anton"/>
              </a:rPr>
              <a:t>GOD CA</a:t>
            </a:r>
            <a:r>
              <a:rPr lang="en-US" sz="6000">
                <a:solidFill>
                  <a:srgbClr val="FFFFFF"/>
                </a:solidFill>
                <a:latin typeface="Anton"/>
                <a:ea typeface="Anton"/>
                <a:cs typeface="Anton"/>
                <a:sym typeface="Anton"/>
              </a:rPr>
              <a:t>N POSITION YOU BEFORE </a:t>
            </a:r>
          </a:p>
          <a:p>
            <a:pPr algn="ctr">
              <a:lnSpc>
                <a:spcPts val="8400"/>
              </a:lnSpc>
              <a:spcBef>
                <a:spcPct val="0"/>
              </a:spcBef>
            </a:pPr>
            <a:r>
              <a:rPr lang="en-US" sz="6000">
                <a:solidFill>
                  <a:srgbClr val="FFFFFF"/>
                </a:solidFill>
                <a:latin typeface="Anton"/>
                <a:ea typeface="Anton"/>
                <a:cs typeface="Anton"/>
                <a:sym typeface="Anton"/>
              </a:rPr>
              <a:t>HE REVEALS THE PURPOSE OF YOUR POSITION.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3:1</a:t>
            </a:r>
          </a:p>
          <a:p>
            <a:pPr algn="ctr">
              <a:lnSpc>
                <a:spcPts val="6299"/>
              </a:lnSpc>
              <a:spcBef>
                <a:spcPct val="0"/>
              </a:spcBef>
            </a:pPr>
            <a:r>
              <a:rPr lang="en-US" sz="4500">
                <a:solidFill>
                  <a:srgbClr val="FFFFFF"/>
                </a:solidFill>
                <a:latin typeface="Anton"/>
                <a:ea typeface="Anton"/>
                <a:cs typeface="Anton"/>
                <a:sym typeface="Anton"/>
              </a:rPr>
              <a:t>After t</a:t>
            </a:r>
            <a:r>
              <a:rPr lang="en-US" sz="4500">
                <a:solidFill>
                  <a:srgbClr val="FFFFFF"/>
                </a:solidFill>
                <a:latin typeface="Anton"/>
                <a:ea typeface="Anton"/>
                <a:cs typeface="Anton"/>
                <a:sym typeface="Anton"/>
              </a:rPr>
              <a:t>hese events, King Xerxes honored </a:t>
            </a:r>
            <a:r>
              <a:rPr lang="en-US" sz="4500">
                <a:solidFill>
                  <a:srgbClr val="FF3131"/>
                </a:solidFill>
                <a:latin typeface="Anton"/>
                <a:ea typeface="Anton"/>
                <a:cs typeface="Anton"/>
                <a:sym typeface="Anton"/>
              </a:rPr>
              <a:t>HAMAN </a:t>
            </a:r>
            <a:r>
              <a:rPr lang="en-US" sz="4500">
                <a:solidFill>
                  <a:srgbClr val="FFFFFF"/>
                </a:solidFill>
                <a:latin typeface="Anton"/>
                <a:ea typeface="Anton"/>
                <a:cs typeface="Anton"/>
                <a:sym typeface="Anton"/>
              </a:rPr>
              <a:t>son of Hammedatha, the Agagite, elevating him and giving him a seat of honor higher than that of all the other nobles.</a:t>
            </a:r>
          </a:p>
        </p:txBody>
      </p:sp>
    </p:spTree>
  </p:cSld>
  <p:clrMapOvr>
    <a:masterClrMapping/>
  </p:clrMapOvr>
</p:sld>
</file>

<file path=ppt/slides/slide23.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3:2</a:t>
            </a:r>
          </a:p>
          <a:p>
            <a:pPr algn="ctr">
              <a:lnSpc>
                <a:spcPts val="6299"/>
              </a:lnSpc>
              <a:spcBef>
                <a:spcPct val="0"/>
              </a:spcBef>
            </a:pPr>
            <a:r>
              <a:rPr lang="en-US" sz="4500">
                <a:solidFill>
                  <a:srgbClr val="FFFFFF"/>
                </a:solidFill>
                <a:latin typeface="Anton"/>
                <a:ea typeface="Anton"/>
                <a:cs typeface="Anton"/>
                <a:sym typeface="Anton"/>
              </a:rPr>
              <a:t>All the royal officials at t</a:t>
            </a:r>
            <a:r>
              <a:rPr lang="en-US" sz="4500">
                <a:solidFill>
                  <a:srgbClr val="FFFFFF"/>
                </a:solidFill>
                <a:latin typeface="Anton"/>
                <a:ea typeface="Anton"/>
                <a:cs typeface="Anton"/>
                <a:sym typeface="Anton"/>
              </a:rPr>
              <a:t>he king’s gate knelt down and paid honor to Haman, for the king had commanded this concerning him. </a:t>
            </a:r>
          </a:p>
          <a:p>
            <a:pPr algn="ctr">
              <a:lnSpc>
                <a:spcPts val="6299"/>
              </a:lnSpc>
              <a:spcBef>
                <a:spcPct val="0"/>
              </a:spcBef>
            </a:pPr>
            <a:r>
              <a:rPr lang="en-US" sz="4500">
                <a:solidFill>
                  <a:srgbClr val="FFFFFF"/>
                </a:solidFill>
                <a:latin typeface="Anton"/>
                <a:ea typeface="Anton"/>
                <a:cs typeface="Anton"/>
                <a:sym typeface="Anton"/>
              </a:rPr>
              <a:t>But </a:t>
            </a:r>
            <a:r>
              <a:rPr lang="en-US" sz="4500">
                <a:solidFill>
                  <a:srgbClr val="5CE1E6"/>
                </a:solidFill>
                <a:latin typeface="Anton"/>
                <a:ea typeface="Anton"/>
                <a:cs typeface="Anton"/>
                <a:sym typeface="Anton"/>
              </a:rPr>
              <a:t>MORDECAI</a:t>
            </a:r>
            <a:r>
              <a:rPr lang="en-US" sz="4500">
                <a:solidFill>
                  <a:srgbClr val="FFFFFF"/>
                </a:solidFill>
                <a:latin typeface="Anton"/>
                <a:ea typeface="Anton"/>
                <a:cs typeface="Anton"/>
                <a:sym typeface="Anton"/>
              </a:rPr>
              <a:t> would not kneel down or pay him honor. </a:t>
            </a:r>
          </a:p>
        </p:txBody>
      </p:sp>
    </p:spTree>
  </p:cSld>
  <p:clrMapOvr>
    <a:masterClrMapping/>
  </p:clrMapOvr>
</p:sld>
</file>

<file path=ppt/slides/slide24.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3:13</a:t>
            </a:r>
          </a:p>
          <a:p>
            <a:pPr algn="ctr">
              <a:lnSpc>
                <a:spcPts val="6299"/>
              </a:lnSpc>
              <a:spcBef>
                <a:spcPct val="0"/>
              </a:spcBef>
            </a:pPr>
            <a:r>
              <a:rPr lang="en-US" sz="4500">
                <a:solidFill>
                  <a:srgbClr val="FFFFFF"/>
                </a:solidFill>
                <a:latin typeface="Anton"/>
                <a:ea typeface="Anton"/>
                <a:cs typeface="Anton"/>
                <a:sym typeface="Anton"/>
              </a:rPr>
              <a:t>“Letters were sent by couriers to all t</a:t>
            </a:r>
            <a:r>
              <a:rPr lang="en-US" sz="4500">
                <a:solidFill>
                  <a:srgbClr val="FFFFFF"/>
                </a:solidFill>
                <a:latin typeface="Anton"/>
                <a:ea typeface="Anton"/>
                <a:cs typeface="Anton"/>
                <a:sym typeface="Anton"/>
              </a:rPr>
              <a:t>he king's provinces with instructions </a:t>
            </a:r>
            <a:r>
              <a:rPr lang="en-US" sz="4500">
                <a:solidFill>
                  <a:srgbClr val="FF3131"/>
                </a:solidFill>
                <a:latin typeface="Anton"/>
                <a:ea typeface="Anton"/>
                <a:cs typeface="Anton"/>
                <a:sym typeface="Anton"/>
              </a:rPr>
              <a:t>to destroy, to kill, and to annihilate all Jews, </a:t>
            </a:r>
          </a:p>
          <a:p>
            <a:pPr algn="ctr">
              <a:lnSpc>
                <a:spcPts val="6299"/>
              </a:lnSpc>
              <a:spcBef>
                <a:spcPct val="0"/>
              </a:spcBef>
            </a:pPr>
            <a:r>
              <a:rPr lang="en-US" sz="4500">
                <a:solidFill>
                  <a:srgbClr val="FF3131"/>
                </a:solidFill>
                <a:latin typeface="Anton"/>
                <a:ea typeface="Anton"/>
                <a:cs typeface="Anton"/>
                <a:sym typeface="Anton"/>
              </a:rPr>
              <a:t>young and old, women and children, in one day...</a:t>
            </a:r>
            <a:r>
              <a:rPr lang="en-US" sz="4500">
                <a:solidFill>
                  <a:srgbClr val="FFFFFF"/>
                </a:solidFill>
                <a:latin typeface="Anton"/>
                <a:ea typeface="Anton"/>
                <a:cs typeface="Anton"/>
                <a:sym typeface="Anton"/>
              </a:rPr>
              <a:t>”</a:t>
            </a:r>
          </a:p>
        </p:txBody>
      </p:sp>
    </p:spTree>
  </p:cSld>
  <p:clrMapOvr>
    <a:masterClrMapping/>
  </p:clrMapOvr>
</p:sld>
</file>

<file path=ppt/slides/slide2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2371527"/>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4:1</a:t>
            </a:r>
          </a:p>
          <a:p>
            <a:pPr algn="ctr">
              <a:lnSpc>
                <a:spcPts val="6299"/>
              </a:lnSpc>
            </a:pPr>
            <a:r>
              <a:rPr lang="en-US" sz="4500">
                <a:solidFill>
                  <a:srgbClr val="FFFFFF"/>
                </a:solidFill>
                <a:latin typeface="Anton"/>
                <a:ea typeface="Anton"/>
                <a:cs typeface="Anton"/>
                <a:sym typeface="Anton"/>
              </a:rPr>
              <a:t>“When Mordecai learned all that had been done, </a:t>
            </a:r>
          </a:p>
          <a:p>
            <a:pPr algn="ctr">
              <a:lnSpc>
                <a:spcPts val="6299"/>
              </a:lnSpc>
              <a:spcBef>
                <a:spcPct val="0"/>
              </a:spcBef>
            </a:pPr>
            <a:r>
              <a:rPr lang="en-US" sz="4500">
                <a:solidFill>
                  <a:srgbClr val="FFFFFF"/>
                </a:solidFill>
                <a:latin typeface="Anton"/>
                <a:ea typeface="Anton"/>
                <a:cs typeface="Anton"/>
                <a:sym typeface="Anton"/>
              </a:rPr>
              <a:t>Mordecai tore his clothes and put on sackcloth and ashes...”</a:t>
            </a:r>
          </a:p>
        </p:txBody>
      </p:sp>
    </p:spTree>
  </p:cSld>
  <p:clrMapOvr>
    <a:masterClrMapping/>
  </p:clrMapOvr>
</p:sld>
</file>

<file path=ppt/slides/slide26.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5571662"/>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 ESTHER 4:11</a:t>
            </a:r>
          </a:p>
          <a:p>
            <a:pPr algn="ctr">
              <a:lnSpc>
                <a:spcPts val="6299"/>
              </a:lnSpc>
            </a:pPr>
            <a:r>
              <a:rPr lang="en-US" sz="4500">
                <a:solidFill>
                  <a:srgbClr val="FFFFFF"/>
                </a:solidFill>
                <a:latin typeface="Anton"/>
                <a:ea typeface="Anton"/>
                <a:cs typeface="Anton"/>
                <a:sym typeface="Anton"/>
              </a:rPr>
              <a:t>“All the king’s officials and the people of the royal provinces know that for any man or woman who approaches the king in the inner court without being summoned the king has but one law: </a:t>
            </a:r>
          </a:p>
          <a:p>
            <a:pPr algn="ctr">
              <a:lnSpc>
                <a:spcPts val="6299"/>
              </a:lnSpc>
            </a:pPr>
            <a:r>
              <a:rPr lang="en-US" sz="4500">
                <a:solidFill>
                  <a:srgbClr val="FFFFFF"/>
                </a:solidFill>
                <a:latin typeface="Anton"/>
                <a:ea typeface="Anton"/>
                <a:cs typeface="Anton"/>
                <a:sym typeface="Anton"/>
              </a:rPr>
              <a:t>that they be </a:t>
            </a:r>
            <a:r>
              <a:rPr lang="en-US" sz="4500">
                <a:solidFill>
                  <a:srgbClr val="FF3131"/>
                </a:solidFill>
                <a:latin typeface="Anton"/>
                <a:ea typeface="Anton"/>
                <a:cs typeface="Anton"/>
                <a:sym typeface="Anton"/>
              </a:rPr>
              <a:t>put to death</a:t>
            </a:r>
            <a:r>
              <a:rPr lang="en-US" sz="4500">
                <a:solidFill>
                  <a:srgbClr val="FFFFFF"/>
                </a:solidFill>
                <a:latin typeface="Anton"/>
                <a:ea typeface="Anton"/>
                <a:cs typeface="Anton"/>
                <a:sym typeface="Anton"/>
              </a:rPr>
              <a:t> unless </a:t>
            </a:r>
            <a:r>
              <a:rPr lang="en-US" sz="4500">
                <a:solidFill>
                  <a:srgbClr val="5CE1E6"/>
                </a:solidFill>
                <a:latin typeface="Anton"/>
                <a:ea typeface="Anton"/>
                <a:cs typeface="Anton"/>
                <a:sym typeface="Anton"/>
              </a:rPr>
              <a:t>the king extends the gold scepter</a:t>
            </a:r>
            <a:r>
              <a:rPr lang="en-US" sz="4500">
                <a:solidFill>
                  <a:srgbClr val="FFFFFF"/>
                </a:solidFill>
                <a:latin typeface="Anton"/>
                <a:ea typeface="Anton"/>
                <a:cs typeface="Anton"/>
                <a:sym typeface="Anton"/>
              </a:rPr>
              <a:t> </a:t>
            </a:r>
          </a:p>
          <a:p>
            <a:pPr algn="ctr">
              <a:lnSpc>
                <a:spcPts val="6299"/>
              </a:lnSpc>
            </a:pPr>
            <a:r>
              <a:rPr lang="en-US" sz="4500">
                <a:solidFill>
                  <a:srgbClr val="FFFFFF"/>
                </a:solidFill>
                <a:latin typeface="Anton"/>
                <a:ea typeface="Anton"/>
                <a:cs typeface="Anton"/>
                <a:sym typeface="Anton"/>
              </a:rPr>
              <a:t>to them and spares their lives. </a:t>
            </a:r>
          </a:p>
          <a:p>
            <a:pPr algn="ctr">
              <a:lnSpc>
                <a:spcPts val="6299"/>
              </a:lnSpc>
              <a:spcBef>
                <a:spcPct val="0"/>
              </a:spcBef>
            </a:pPr>
            <a:r>
              <a:rPr lang="en-US" sz="4500">
                <a:solidFill>
                  <a:srgbClr val="FFFFFF"/>
                </a:solidFill>
                <a:latin typeface="Anton"/>
                <a:ea typeface="Anton"/>
                <a:cs typeface="Anton"/>
                <a:sym typeface="Anton"/>
              </a:rPr>
              <a:t>But thirty days have passed since I was called to go to the king.”</a:t>
            </a:r>
          </a:p>
        </p:txBody>
      </p:sp>
    </p:spTree>
  </p:cSld>
  <p:clrMapOvr>
    <a:masterClrMapping/>
  </p:clrMapOvr>
</p:sld>
</file>

<file path=ppt/slides/slide27.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971594"/>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4:13–14</a:t>
            </a:r>
          </a:p>
          <a:p>
            <a:pPr algn="ctr">
              <a:lnSpc>
                <a:spcPts val="6299"/>
              </a:lnSpc>
            </a:pPr>
            <a:r>
              <a:rPr lang="en-US" sz="4500">
                <a:solidFill>
                  <a:srgbClr val="FFFFFF"/>
                </a:solidFill>
                <a:latin typeface="Anton"/>
                <a:ea typeface="Anton"/>
                <a:cs typeface="Anton"/>
                <a:sym typeface="Anton"/>
              </a:rPr>
              <a:t>“Do not think that because you are in the king’s house you alone of all the Jews will escape. For if you remain silent at this time, relief and deliverance for the Jews will arise from another place, </a:t>
            </a:r>
          </a:p>
          <a:p>
            <a:pPr algn="ctr">
              <a:lnSpc>
                <a:spcPts val="6299"/>
              </a:lnSpc>
              <a:spcBef>
                <a:spcPct val="0"/>
              </a:spcBef>
            </a:pPr>
            <a:r>
              <a:rPr lang="en-US" sz="4500">
                <a:solidFill>
                  <a:srgbClr val="FF3131"/>
                </a:solidFill>
                <a:latin typeface="Anton"/>
                <a:ea typeface="Anton"/>
                <a:cs typeface="Anton"/>
                <a:sym typeface="Anton"/>
              </a:rPr>
              <a:t>but you and your father’s family will perish. </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30.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04875"/>
            <a:ext cx="16230600" cy="1038192"/>
          </a:xfrm>
          <a:prstGeom prst="rect">
            <a:avLst/>
          </a:prstGeom>
        </p:spPr>
        <p:txBody>
          <a:bodyPr anchor="t" rtlCol="false" tIns="0" lIns="0" bIns="0" rIns="0">
            <a:spAutoFit/>
          </a:bodyPr>
          <a:lstStyle/>
          <a:p>
            <a:pPr algn="ctr">
              <a:lnSpc>
                <a:spcPts val="8400"/>
              </a:lnSpc>
              <a:spcBef>
                <a:spcPct val="0"/>
              </a:spcBef>
            </a:pPr>
            <a:r>
              <a:rPr lang="en-US" sz="6000">
                <a:solidFill>
                  <a:srgbClr val="FF3131"/>
                </a:solidFill>
                <a:latin typeface="Anton"/>
                <a:ea typeface="Anton"/>
                <a:cs typeface="Anton"/>
                <a:sym typeface="Anton"/>
              </a:rPr>
              <a:t>YOUR POSITION</a:t>
            </a:r>
            <a:r>
              <a:rPr lang="en-US" sz="6000">
                <a:solidFill>
                  <a:srgbClr val="FFFFFF"/>
                </a:solidFill>
                <a:latin typeface="Anton"/>
                <a:ea typeface="Anton"/>
                <a:cs typeface="Anton"/>
                <a:sym typeface="Anton"/>
              </a:rPr>
              <a:t> IS NOT JUST FOR </a:t>
            </a:r>
            <a:r>
              <a:rPr lang="en-US" sz="6000">
                <a:solidFill>
                  <a:srgbClr val="5CE1E6"/>
                </a:solidFill>
                <a:latin typeface="Anton"/>
                <a:ea typeface="Anton"/>
                <a:cs typeface="Anton"/>
                <a:sym typeface="Anton"/>
              </a:rPr>
              <a:t>YOUR BENEFIT</a:t>
            </a:r>
          </a:p>
        </p:txBody>
      </p:sp>
    </p:spTree>
  </p:cSld>
  <p:clrMapOvr>
    <a:masterClrMapping/>
  </p:clrMapOvr>
</p:sld>
</file>

<file path=ppt/slides/slide31.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1749491"/>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Your life is not just about what God can do </a:t>
            </a:r>
            <a:r>
              <a:rPr lang="en-US" sz="5000">
                <a:solidFill>
                  <a:srgbClr val="FF3131"/>
                </a:solidFill>
                <a:latin typeface="Anton"/>
                <a:ea typeface="Anton"/>
                <a:cs typeface="Anton"/>
                <a:sym typeface="Anton"/>
              </a:rPr>
              <a:t>FOR you</a:t>
            </a:r>
            <a:r>
              <a:rPr lang="en-US" sz="5000">
                <a:solidFill>
                  <a:srgbClr val="FFFFFF"/>
                </a:solidFill>
                <a:latin typeface="Anton"/>
                <a:ea typeface="Anton"/>
                <a:cs typeface="Anton"/>
                <a:sym typeface="Anton"/>
              </a:rPr>
              <a:t>. </a:t>
            </a:r>
          </a:p>
          <a:p>
            <a:pPr algn="ctr">
              <a:lnSpc>
                <a:spcPts val="7000"/>
              </a:lnSpc>
              <a:spcBef>
                <a:spcPct val="0"/>
              </a:spcBef>
            </a:pPr>
            <a:r>
              <a:rPr lang="en-US" sz="5000">
                <a:solidFill>
                  <a:srgbClr val="FFFFFF"/>
                </a:solidFill>
                <a:latin typeface="Anton"/>
                <a:ea typeface="Anton"/>
                <a:cs typeface="Anton"/>
                <a:sym typeface="Anton"/>
              </a:rPr>
              <a:t>It's about what God wants to do </a:t>
            </a:r>
            <a:r>
              <a:rPr lang="en-US" sz="5000">
                <a:solidFill>
                  <a:srgbClr val="5CE1E6"/>
                </a:solidFill>
                <a:latin typeface="Anton"/>
                <a:ea typeface="Anton"/>
                <a:cs typeface="Anton"/>
                <a:sym typeface="Anton"/>
              </a:rPr>
              <a:t>THROUGH</a:t>
            </a:r>
            <a:r>
              <a:rPr lang="en-US" sz="5000">
                <a:solidFill>
                  <a:srgbClr val="FFFFFF"/>
                </a:solidFill>
                <a:latin typeface="Anton"/>
                <a:ea typeface="Anton"/>
                <a:cs typeface="Anton"/>
                <a:sym typeface="Anton"/>
              </a:rPr>
              <a:t> </a:t>
            </a:r>
            <a:r>
              <a:rPr lang="en-US" sz="5000">
                <a:solidFill>
                  <a:srgbClr val="5CE1E6"/>
                </a:solidFill>
                <a:latin typeface="Anton"/>
                <a:ea typeface="Anton"/>
                <a:cs typeface="Anton"/>
                <a:sym typeface="Anton"/>
              </a:rPr>
              <a:t>you.</a:t>
            </a:r>
          </a:p>
        </p:txBody>
      </p:sp>
    </p:spTree>
  </p:cSld>
  <p:clrMapOvr>
    <a:masterClrMapping/>
  </p:clrMapOvr>
</p:sld>
</file>

<file path=ppt/slides/slide32.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1749491"/>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But </a:t>
            </a:r>
            <a:r>
              <a:rPr lang="en-US" sz="5000">
                <a:solidFill>
                  <a:srgbClr val="5CE1E6"/>
                </a:solidFill>
                <a:latin typeface="Anton"/>
                <a:ea typeface="Anton"/>
                <a:cs typeface="Anton"/>
                <a:sym typeface="Anton"/>
              </a:rPr>
              <a:t>purpose</a:t>
            </a:r>
            <a:r>
              <a:rPr lang="en-US" sz="5000">
                <a:solidFill>
                  <a:srgbClr val="FFFFFF"/>
                </a:solidFill>
                <a:latin typeface="Anton"/>
                <a:ea typeface="Anton"/>
                <a:cs typeface="Anton"/>
                <a:sym typeface="Anton"/>
              </a:rPr>
              <a:t> doesn't always call us to what's </a:t>
            </a:r>
            <a:r>
              <a:rPr lang="en-US" sz="5000">
                <a:solidFill>
                  <a:srgbClr val="FF3131"/>
                </a:solidFill>
                <a:latin typeface="Anton"/>
                <a:ea typeface="Anton"/>
                <a:cs typeface="Anton"/>
                <a:sym typeface="Anton"/>
              </a:rPr>
              <a:t>comfortable.</a:t>
            </a:r>
          </a:p>
          <a:p>
            <a:pPr algn="ctr">
              <a:lnSpc>
                <a:spcPts val="7000"/>
              </a:lnSpc>
              <a:spcBef>
                <a:spcPct val="0"/>
              </a:spcBef>
            </a:pPr>
            <a:r>
              <a:rPr lang="en-US" sz="5000">
                <a:solidFill>
                  <a:srgbClr val="FFFFFF"/>
                </a:solidFill>
                <a:latin typeface="Anton"/>
                <a:ea typeface="Anton"/>
                <a:cs typeface="Anton"/>
                <a:sym typeface="Anton"/>
              </a:rPr>
              <a:t>Sometimes </a:t>
            </a:r>
            <a:r>
              <a:rPr lang="en-US" sz="5000">
                <a:solidFill>
                  <a:srgbClr val="5CE1E6"/>
                </a:solidFill>
                <a:latin typeface="Anton"/>
                <a:ea typeface="Anton"/>
                <a:cs typeface="Anton"/>
                <a:sym typeface="Anton"/>
              </a:rPr>
              <a:t>purpose</a:t>
            </a:r>
            <a:r>
              <a:rPr lang="en-US" sz="5000">
                <a:solidFill>
                  <a:srgbClr val="FFFFFF"/>
                </a:solidFill>
                <a:latin typeface="Anton"/>
                <a:ea typeface="Anton"/>
                <a:cs typeface="Anton"/>
                <a:sym typeface="Anton"/>
              </a:rPr>
              <a:t> calls us to </a:t>
            </a:r>
            <a:r>
              <a:rPr lang="en-US" sz="5000">
                <a:solidFill>
                  <a:srgbClr val="FF3131"/>
                </a:solidFill>
                <a:latin typeface="Anton"/>
                <a:ea typeface="Anton"/>
                <a:cs typeface="Anton"/>
                <a:sym typeface="Anton"/>
              </a:rPr>
              <a:t>courage.</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2371527"/>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4:15–16</a:t>
            </a:r>
          </a:p>
          <a:p>
            <a:pPr algn="ctr">
              <a:lnSpc>
                <a:spcPts val="6299"/>
              </a:lnSpc>
            </a:pPr>
            <a:r>
              <a:rPr lang="en-US" sz="4500">
                <a:solidFill>
                  <a:srgbClr val="FFFFFF"/>
                </a:solidFill>
                <a:latin typeface="Anton"/>
                <a:ea typeface="Anton"/>
                <a:cs typeface="Anton"/>
                <a:sym typeface="Anton"/>
              </a:rPr>
              <a:t>“Then Esther told them to reply to Mordecai, </a:t>
            </a:r>
          </a:p>
          <a:p>
            <a:pPr algn="ctr">
              <a:lnSpc>
                <a:spcPts val="6299"/>
              </a:lnSpc>
              <a:spcBef>
                <a:spcPct val="0"/>
              </a:spcBef>
            </a:pPr>
            <a:r>
              <a:rPr lang="en-US" sz="4500">
                <a:solidFill>
                  <a:srgbClr val="FFFFFF"/>
                </a:solidFill>
                <a:latin typeface="Anton"/>
                <a:ea typeface="Anton"/>
                <a:cs typeface="Anton"/>
                <a:sym typeface="Anton"/>
              </a:rPr>
              <a:t>‘Go, gather all the Jews... and fast for me...’”</a:t>
            </a:r>
          </a:p>
        </p:txBody>
      </p:sp>
    </p:spTree>
  </p:cSld>
  <p:clrMapOvr>
    <a:masterClrMapping/>
  </p:clrMapOvr>
</p:sld>
</file>

<file path=ppt/slides/slide3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2635349"/>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4:16</a:t>
            </a:r>
          </a:p>
          <a:p>
            <a:pPr algn="ctr">
              <a:lnSpc>
                <a:spcPts val="7000"/>
              </a:lnSpc>
            </a:pPr>
            <a:r>
              <a:rPr lang="en-US" sz="5000">
                <a:solidFill>
                  <a:srgbClr val="FFFFFF"/>
                </a:solidFill>
                <a:latin typeface="Anton"/>
                <a:ea typeface="Anton"/>
                <a:cs typeface="Anton"/>
                <a:sym typeface="Anton"/>
              </a:rPr>
              <a:t>“I will go to the king, though it is against the law, </a:t>
            </a:r>
          </a:p>
          <a:p>
            <a:pPr algn="ctr">
              <a:lnSpc>
                <a:spcPts val="7000"/>
              </a:lnSpc>
              <a:spcBef>
                <a:spcPct val="0"/>
              </a:spcBef>
            </a:pPr>
            <a:r>
              <a:rPr lang="en-US" sz="5000">
                <a:solidFill>
                  <a:srgbClr val="FFFFFF"/>
                </a:solidFill>
                <a:latin typeface="Anton"/>
                <a:ea typeface="Anton"/>
                <a:cs typeface="Anton"/>
                <a:sym typeface="Anton"/>
              </a:rPr>
              <a:t>and </a:t>
            </a:r>
            <a:r>
              <a:rPr lang="en-US" sz="5000">
                <a:solidFill>
                  <a:srgbClr val="FF3131"/>
                </a:solidFill>
                <a:latin typeface="Anton"/>
                <a:ea typeface="Anton"/>
                <a:cs typeface="Anton"/>
                <a:sym typeface="Anton"/>
              </a:rPr>
              <a:t>if I perish, I perish.”</a:t>
            </a:r>
          </a:p>
        </p:txBody>
      </p:sp>
    </p:spTree>
  </p:cSld>
  <p:clrMapOvr>
    <a:masterClrMapping/>
  </p:clrMapOvr>
</p:sld>
</file>

<file path=ppt/slides/slide36.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04875"/>
            <a:ext cx="16230600" cy="2104959"/>
          </a:xfrm>
          <a:prstGeom prst="rect">
            <a:avLst/>
          </a:prstGeom>
        </p:spPr>
        <p:txBody>
          <a:bodyPr anchor="t" rtlCol="false" tIns="0" lIns="0" bIns="0" rIns="0">
            <a:spAutoFit/>
          </a:bodyPr>
          <a:lstStyle/>
          <a:p>
            <a:pPr algn="ctr">
              <a:lnSpc>
                <a:spcPts val="8400"/>
              </a:lnSpc>
            </a:pPr>
            <a:r>
              <a:rPr lang="en-US" sz="6000">
                <a:solidFill>
                  <a:srgbClr val="FFFFFF"/>
                </a:solidFill>
                <a:latin typeface="Anton"/>
                <a:ea typeface="Anton"/>
                <a:cs typeface="Anton"/>
                <a:sym typeface="Anton"/>
              </a:rPr>
              <a:t>Knowing your </a:t>
            </a:r>
            <a:r>
              <a:rPr lang="en-US" sz="6000">
                <a:solidFill>
                  <a:srgbClr val="5CE1E6"/>
                </a:solidFill>
                <a:latin typeface="Anton"/>
                <a:ea typeface="Anton"/>
                <a:cs typeface="Anton"/>
                <a:sym typeface="Anton"/>
              </a:rPr>
              <a:t>purpose</a:t>
            </a:r>
            <a:r>
              <a:rPr lang="en-US" sz="6000">
                <a:solidFill>
                  <a:srgbClr val="FFFFFF"/>
                </a:solidFill>
                <a:latin typeface="Anton"/>
                <a:ea typeface="Anton"/>
                <a:cs typeface="Anton"/>
                <a:sym typeface="Anton"/>
              </a:rPr>
              <a:t> isn't enough. </a:t>
            </a:r>
          </a:p>
          <a:p>
            <a:pPr algn="ctr">
              <a:lnSpc>
                <a:spcPts val="8400"/>
              </a:lnSpc>
              <a:spcBef>
                <a:spcPct val="0"/>
              </a:spcBef>
            </a:pPr>
            <a:r>
              <a:rPr lang="en-US" sz="6000">
                <a:solidFill>
                  <a:srgbClr val="FFFFFF"/>
                </a:solidFill>
                <a:latin typeface="Anton"/>
                <a:ea typeface="Anton"/>
                <a:cs typeface="Anton"/>
                <a:sym typeface="Anton"/>
              </a:rPr>
              <a:t>You have to </a:t>
            </a:r>
            <a:r>
              <a:rPr lang="en-US" sz="6000">
                <a:solidFill>
                  <a:srgbClr val="FF3131"/>
                </a:solidFill>
                <a:latin typeface="Anton"/>
                <a:ea typeface="Anton"/>
                <a:cs typeface="Anton"/>
                <a:sym typeface="Anton"/>
              </a:rPr>
              <a:t>respond</a:t>
            </a:r>
            <a:r>
              <a:rPr lang="en-US" sz="6000">
                <a:solidFill>
                  <a:srgbClr val="FFFFFF"/>
                </a:solidFill>
                <a:latin typeface="Anton"/>
                <a:ea typeface="Anton"/>
                <a:cs typeface="Anton"/>
                <a:sym typeface="Anton"/>
              </a:rPr>
              <a:t> to it.</a:t>
            </a:r>
          </a:p>
        </p:txBody>
      </p:sp>
    </p:spTree>
  </p:cSld>
  <p:clrMapOvr>
    <a:masterClrMapping/>
  </p:clrMapOvr>
</p:sld>
</file>

<file path=ppt/slides/slide37.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971594"/>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5:1–2</a:t>
            </a:r>
          </a:p>
          <a:p>
            <a:pPr algn="ctr">
              <a:lnSpc>
                <a:spcPts val="6299"/>
              </a:lnSpc>
            </a:pPr>
            <a:r>
              <a:rPr lang="en-US" sz="4500">
                <a:solidFill>
                  <a:srgbClr val="FFFFFF"/>
                </a:solidFill>
                <a:latin typeface="Anton"/>
                <a:ea typeface="Anton"/>
                <a:cs typeface="Anton"/>
                <a:sym typeface="Anton"/>
              </a:rPr>
              <a:t>On the third day Esther put on her</a:t>
            </a:r>
            <a:r>
              <a:rPr lang="en-US" sz="4500">
                <a:solidFill>
                  <a:srgbClr val="5CE1E6"/>
                </a:solidFill>
                <a:latin typeface="Anton"/>
                <a:ea typeface="Anton"/>
                <a:cs typeface="Anton"/>
                <a:sym typeface="Anton"/>
              </a:rPr>
              <a:t> royal robes</a:t>
            </a:r>
            <a:r>
              <a:rPr lang="en-US" sz="4500">
                <a:solidFill>
                  <a:srgbClr val="FFFFFF"/>
                </a:solidFill>
                <a:latin typeface="Anton"/>
                <a:ea typeface="Anton"/>
                <a:cs typeface="Anton"/>
                <a:sym typeface="Anton"/>
              </a:rPr>
              <a:t> and stood in the inner court of the palace, in front of the king’s hall. </a:t>
            </a:r>
          </a:p>
          <a:p>
            <a:pPr algn="ctr">
              <a:lnSpc>
                <a:spcPts val="6299"/>
              </a:lnSpc>
            </a:pPr>
            <a:r>
              <a:rPr lang="en-US" sz="4500">
                <a:solidFill>
                  <a:srgbClr val="FFFFFF"/>
                </a:solidFill>
                <a:latin typeface="Anton"/>
                <a:ea typeface="Anton"/>
                <a:cs typeface="Anton"/>
                <a:sym typeface="Anton"/>
              </a:rPr>
              <a:t>The king was sitting on his </a:t>
            </a:r>
            <a:r>
              <a:rPr lang="en-US" sz="4500">
                <a:solidFill>
                  <a:srgbClr val="5CE1E6"/>
                </a:solidFill>
                <a:latin typeface="Anton"/>
                <a:ea typeface="Anton"/>
                <a:cs typeface="Anton"/>
                <a:sym typeface="Anton"/>
              </a:rPr>
              <a:t>royal throne</a:t>
            </a:r>
            <a:r>
              <a:rPr lang="en-US" sz="4500">
                <a:solidFill>
                  <a:srgbClr val="FFFFFF"/>
                </a:solidFill>
                <a:latin typeface="Anton"/>
                <a:ea typeface="Anton"/>
                <a:cs typeface="Anton"/>
                <a:sym typeface="Anton"/>
              </a:rPr>
              <a:t> in the hall, </a:t>
            </a:r>
          </a:p>
          <a:p>
            <a:pPr algn="ctr">
              <a:lnSpc>
                <a:spcPts val="6299"/>
              </a:lnSpc>
              <a:spcBef>
                <a:spcPct val="0"/>
              </a:spcBef>
            </a:pPr>
            <a:r>
              <a:rPr lang="en-US" sz="4500">
                <a:solidFill>
                  <a:srgbClr val="FFFFFF"/>
                </a:solidFill>
                <a:latin typeface="Anton"/>
                <a:ea typeface="Anton"/>
                <a:cs typeface="Anton"/>
                <a:sym typeface="Anton"/>
              </a:rPr>
              <a:t>facing the entrance. </a:t>
            </a:r>
          </a:p>
        </p:txBody>
      </p:sp>
    </p:spTree>
  </p:cSld>
  <p:clrMapOvr>
    <a:masterClrMapping/>
  </p:clrMapOvr>
</p:sld>
</file>

<file path=ppt/slides/slide38.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5:1–2</a:t>
            </a:r>
          </a:p>
          <a:p>
            <a:pPr algn="ctr">
              <a:lnSpc>
                <a:spcPts val="6299"/>
              </a:lnSpc>
            </a:pPr>
            <a:r>
              <a:rPr lang="en-US" sz="4500">
                <a:solidFill>
                  <a:srgbClr val="FFFFFF"/>
                </a:solidFill>
                <a:latin typeface="Anton"/>
                <a:ea typeface="Anton"/>
                <a:cs typeface="Anton"/>
                <a:sym typeface="Anton"/>
              </a:rPr>
              <a:t>When he saw Queen Esther standing in the court, he was pleased with her and </a:t>
            </a:r>
            <a:r>
              <a:rPr lang="en-US" sz="4500">
                <a:solidFill>
                  <a:srgbClr val="FF3131"/>
                </a:solidFill>
                <a:latin typeface="Anton"/>
                <a:ea typeface="Anton"/>
                <a:cs typeface="Anton"/>
                <a:sym typeface="Anton"/>
              </a:rPr>
              <a:t>held out to her the gold scepter</a:t>
            </a:r>
            <a:r>
              <a:rPr lang="en-US" sz="4500">
                <a:solidFill>
                  <a:srgbClr val="FFFFFF"/>
                </a:solidFill>
                <a:latin typeface="Anton"/>
                <a:ea typeface="Anton"/>
                <a:cs typeface="Anton"/>
                <a:sym typeface="Anton"/>
              </a:rPr>
              <a:t> that was in his hand. </a:t>
            </a:r>
          </a:p>
          <a:p>
            <a:pPr algn="ctr">
              <a:lnSpc>
                <a:spcPts val="6299"/>
              </a:lnSpc>
              <a:spcBef>
                <a:spcPct val="0"/>
              </a:spcBef>
            </a:pPr>
            <a:r>
              <a:rPr lang="en-US" sz="4500">
                <a:solidFill>
                  <a:srgbClr val="FFFFFF"/>
                </a:solidFill>
                <a:latin typeface="Anton"/>
                <a:ea typeface="Anton"/>
                <a:cs typeface="Anton"/>
                <a:sym typeface="Anton"/>
              </a:rPr>
              <a:t>So Esther approached and touched the tip of the scepter. </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2371527"/>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Isaiah 61:10 </a:t>
            </a:r>
          </a:p>
          <a:p>
            <a:pPr algn="ctr">
              <a:lnSpc>
                <a:spcPts val="6299"/>
              </a:lnSpc>
            </a:pPr>
            <a:r>
              <a:rPr lang="en-US" sz="4500">
                <a:solidFill>
                  <a:srgbClr val="FFFFFF"/>
                </a:solidFill>
                <a:latin typeface="Anton"/>
                <a:ea typeface="Anton"/>
                <a:cs typeface="Anton"/>
                <a:sym typeface="Anton"/>
              </a:rPr>
              <a:t>“He has clothed me with the garments of </a:t>
            </a:r>
            <a:r>
              <a:rPr lang="en-US" sz="4500">
                <a:solidFill>
                  <a:srgbClr val="FF3131"/>
                </a:solidFill>
                <a:latin typeface="Anton"/>
                <a:ea typeface="Anton"/>
                <a:cs typeface="Anton"/>
                <a:sym typeface="Anton"/>
              </a:rPr>
              <a:t>salvation</a:t>
            </a:r>
            <a:r>
              <a:rPr lang="en-US" sz="4500">
                <a:solidFill>
                  <a:srgbClr val="FFFFFF"/>
                </a:solidFill>
                <a:latin typeface="Anton"/>
                <a:ea typeface="Anton"/>
                <a:cs typeface="Anton"/>
                <a:sym typeface="Anton"/>
              </a:rPr>
              <a:t>; </a:t>
            </a:r>
          </a:p>
          <a:p>
            <a:pPr algn="ctr">
              <a:lnSpc>
                <a:spcPts val="6299"/>
              </a:lnSpc>
              <a:spcBef>
                <a:spcPct val="0"/>
              </a:spcBef>
            </a:pPr>
            <a:r>
              <a:rPr lang="en-US" sz="4500">
                <a:solidFill>
                  <a:srgbClr val="FFFFFF"/>
                </a:solidFill>
                <a:latin typeface="Anton"/>
                <a:ea typeface="Anton"/>
                <a:cs typeface="Anton"/>
                <a:sym typeface="Anton"/>
              </a:rPr>
              <a:t>he has covered me with the robe of </a:t>
            </a:r>
            <a:r>
              <a:rPr lang="en-US" sz="4500">
                <a:solidFill>
                  <a:srgbClr val="FF3131"/>
                </a:solidFill>
                <a:latin typeface="Anton"/>
                <a:ea typeface="Anton"/>
                <a:cs typeface="Anton"/>
                <a:sym typeface="Anton"/>
              </a:rPr>
              <a:t>righteousness</a:t>
            </a:r>
            <a:r>
              <a:rPr lang="en-US" sz="4500">
                <a:solidFill>
                  <a:srgbClr val="FFFFFF"/>
                </a:solidFill>
                <a:latin typeface="Anton"/>
                <a:ea typeface="Anton"/>
                <a:cs typeface="Anton"/>
                <a:sym typeface="Anton"/>
              </a:rPr>
              <a:t>.”</a:t>
            </a:r>
          </a:p>
        </p:txBody>
      </p:sp>
    </p:spTree>
  </p:cSld>
  <p:clrMapOvr>
    <a:masterClrMapping/>
  </p:clrMapOvr>
</p:sld>
</file>

<file path=ppt/slides/slide41.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2371527"/>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Hebrews 4:16</a:t>
            </a:r>
          </a:p>
          <a:p>
            <a:pPr algn="ctr">
              <a:lnSpc>
                <a:spcPts val="6299"/>
              </a:lnSpc>
            </a:pPr>
            <a:r>
              <a:rPr lang="en-US" sz="4500">
                <a:solidFill>
                  <a:srgbClr val="FFFFFF"/>
                </a:solidFill>
                <a:latin typeface="Anton"/>
                <a:ea typeface="Anton"/>
                <a:cs typeface="Anton"/>
                <a:sym typeface="Anton"/>
              </a:rPr>
              <a:t> “Let us then with </a:t>
            </a:r>
            <a:r>
              <a:rPr lang="en-US" sz="4500">
                <a:solidFill>
                  <a:srgbClr val="FF3131"/>
                </a:solidFill>
                <a:latin typeface="Anton"/>
                <a:ea typeface="Anton"/>
                <a:cs typeface="Anton"/>
                <a:sym typeface="Anton"/>
              </a:rPr>
              <a:t>confidence</a:t>
            </a:r>
          </a:p>
          <a:p>
            <a:pPr algn="ctr">
              <a:lnSpc>
                <a:spcPts val="6299"/>
              </a:lnSpc>
              <a:spcBef>
                <a:spcPct val="0"/>
              </a:spcBef>
            </a:pPr>
            <a:r>
              <a:rPr lang="en-US" sz="4500">
                <a:solidFill>
                  <a:srgbClr val="FFFFFF"/>
                </a:solidFill>
                <a:latin typeface="Anton"/>
                <a:ea typeface="Anton"/>
                <a:cs typeface="Anton"/>
                <a:sym typeface="Anton"/>
              </a:rPr>
              <a:t> draw near to the </a:t>
            </a:r>
            <a:r>
              <a:rPr lang="en-US" sz="4500">
                <a:solidFill>
                  <a:srgbClr val="FF3131"/>
                </a:solidFill>
                <a:latin typeface="Anton"/>
                <a:ea typeface="Anton"/>
                <a:cs typeface="Anton"/>
                <a:sym typeface="Anton"/>
              </a:rPr>
              <a:t>throne of grace</a:t>
            </a:r>
            <a:r>
              <a:rPr lang="en-US" sz="4500">
                <a:solidFill>
                  <a:srgbClr val="FFFFFF"/>
                </a:solidFill>
                <a:latin typeface="Anton"/>
                <a:ea typeface="Anton"/>
                <a:cs typeface="Anton"/>
                <a:sym typeface="Anton"/>
              </a:rPr>
              <a:t>…”</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43.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5:3</a:t>
            </a:r>
          </a:p>
          <a:p>
            <a:pPr algn="ctr">
              <a:lnSpc>
                <a:spcPts val="6299"/>
              </a:lnSpc>
            </a:pPr>
            <a:r>
              <a:rPr lang="en-US" sz="4500">
                <a:solidFill>
                  <a:srgbClr val="FFFFFF"/>
                </a:solidFill>
                <a:latin typeface="Anton"/>
                <a:ea typeface="Anton"/>
                <a:cs typeface="Anton"/>
                <a:sym typeface="Anton"/>
              </a:rPr>
              <a:t>Then the king asked, “What is it, Queen Esther? </a:t>
            </a:r>
          </a:p>
          <a:p>
            <a:pPr algn="ctr">
              <a:lnSpc>
                <a:spcPts val="6299"/>
              </a:lnSpc>
            </a:pPr>
            <a:r>
              <a:rPr lang="en-US" sz="4500">
                <a:solidFill>
                  <a:srgbClr val="FF3131"/>
                </a:solidFill>
                <a:latin typeface="Anton"/>
                <a:ea typeface="Anton"/>
                <a:cs typeface="Anton"/>
                <a:sym typeface="Anton"/>
              </a:rPr>
              <a:t>What is your request? </a:t>
            </a:r>
          </a:p>
          <a:p>
            <a:pPr algn="ctr">
              <a:lnSpc>
                <a:spcPts val="6299"/>
              </a:lnSpc>
              <a:spcBef>
                <a:spcPct val="0"/>
              </a:spcBef>
            </a:pPr>
            <a:r>
              <a:rPr lang="en-US" sz="4500">
                <a:solidFill>
                  <a:srgbClr val="FF3131"/>
                </a:solidFill>
                <a:latin typeface="Anton"/>
                <a:ea typeface="Anton"/>
                <a:cs typeface="Anton"/>
                <a:sym typeface="Anton"/>
              </a:rPr>
              <a:t>Even up to half the kingdom, it will be given you.”</a:t>
            </a:r>
          </a:p>
        </p:txBody>
      </p:sp>
    </p:spTree>
  </p:cSld>
  <p:clrMapOvr>
    <a:masterClrMapping/>
  </p:clrMapOvr>
</p:sld>
</file>

<file path=ppt/slides/slide44.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171560"/>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5:4</a:t>
            </a:r>
          </a:p>
          <a:p>
            <a:pPr algn="ctr">
              <a:lnSpc>
                <a:spcPts val="6299"/>
              </a:lnSpc>
            </a:pPr>
            <a:r>
              <a:rPr lang="en-US" sz="4500">
                <a:solidFill>
                  <a:srgbClr val="FFFFFF"/>
                </a:solidFill>
                <a:latin typeface="Anton"/>
                <a:ea typeface="Anton"/>
                <a:cs typeface="Anton"/>
                <a:sym typeface="Anton"/>
              </a:rPr>
              <a:t>“If it pleases the king,” replied Esther, </a:t>
            </a:r>
          </a:p>
          <a:p>
            <a:pPr algn="ctr">
              <a:lnSpc>
                <a:spcPts val="6299"/>
              </a:lnSpc>
            </a:pPr>
            <a:r>
              <a:rPr lang="en-US" sz="4500">
                <a:solidFill>
                  <a:srgbClr val="FFFFFF"/>
                </a:solidFill>
                <a:latin typeface="Anton"/>
                <a:ea typeface="Anton"/>
                <a:cs typeface="Anton"/>
                <a:sym typeface="Anton"/>
              </a:rPr>
              <a:t>“let the king, together with Haman, </a:t>
            </a:r>
          </a:p>
          <a:p>
            <a:pPr algn="ctr">
              <a:lnSpc>
                <a:spcPts val="6299"/>
              </a:lnSpc>
              <a:spcBef>
                <a:spcPct val="0"/>
              </a:spcBef>
            </a:pPr>
            <a:r>
              <a:rPr lang="en-US" sz="4500">
                <a:solidFill>
                  <a:srgbClr val="FFFFFF"/>
                </a:solidFill>
                <a:latin typeface="Anton"/>
                <a:ea typeface="Anton"/>
                <a:cs typeface="Anton"/>
                <a:sym typeface="Anton"/>
              </a:rPr>
              <a:t>come today to a banquet I have prepared for him.”</a:t>
            </a:r>
          </a:p>
        </p:txBody>
      </p:sp>
    </p:spTree>
  </p:cSld>
  <p:clrMapOvr>
    <a:masterClrMapping/>
  </p:clrMapOvr>
</p:sld>
</file>

<file path=ppt/slides/slide4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5571662"/>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7:3</a:t>
            </a:r>
          </a:p>
          <a:p>
            <a:pPr algn="ctr">
              <a:lnSpc>
                <a:spcPts val="6299"/>
              </a:lnSpc>
            </a:pPr>
            <a:r>
              <a:rPr lang="en-US" sz="4500">
                <a:solidFill>
                  <a:srgbClr val="FFFFFF"/>
                </a:solidFill>
                <a:latin typeface="Anton"/>
                <a:ea typeface="Anton"/>
                <a:cs typeface="Anton"/>
                <a:sym typeface="Anton"/>
              </a:rPr>
              <a:t>Then Queen Esther answered, </a:t>
            </a:r>
          </a:p>
          <a:p>
            <a:pPr algn="ctr">
              <a:lnSpc>
                <a:spcPts val="6299"/>
              </a:lnSpc>
            </a:pPr>
            <a:r>
              <a:rPr lang="en-US" sz="4500">
                <a:solidFill>
                  <a:srgbClr val="FFFFFF"/>
                </a:solidFill>
                <a:latin typeface="Anton"/>
                <a:ea typeface="Anton"/>
                <a:cs typeface="Anton"/>
                <a:sym typeface="Anton"/>
              </a:rPr>
              <a:t>“If I have found favor with you, Your Majesty, </a:t>
            </a:r>
          </a:p>
          <a:p>
            <a:pPr algn="ctr">
              <a:lnSpc>
                <a:spcPts val="6299"/>
              </a:lnSpc>
            </a:pPr>
            <a:r>
              <a:rPr lang="en-US" sz="4500">
                <a:solidFill>
                  <a:srgbClr val="FFFFFF"/>
                </a:solidFill>
                <a:latin typeface="Anton"/>
                <a:ea typeface="Anton"/>
                <a:cs typeface="Anton"/>
                <a:sym typeface="Anton"/>
              </a:rPr>
              <a:t>and if it pleases you, </a:t>
            </a:r>
            <a:r>
              <a:rPr lang="en-US" sz="4500">
                <a:solidFill>
                  <a:srgbClr val="5CE1E6"/>
                </a:solidFill>
                <a:latin typeface="Anton"/>
                <a:ea typeface="Anton"/>
                <a:cs typeface="Anton"/>
                <a:sym typeface="Anton"/>
              </a:rPr>
              <a:t>grant me my life</a:t>
            </a:r>
            <a:r>
              <a:rPr lang="en-US" sz="4500">
                <a:solidFill>
                  <a:srgbClr val="FFFFFF"/>
                </a:solidFill>
                <a:latin typeface="Anton"/>
                <a:ea typeface="Anton"/>
                <a:cs typeface="Anton"/>
                <a:sym typeface="Anton"/>
              </a:rPr>
              <a:t>—this is my petition. </a:t>
            </a:r>
          </a:p>
          <a:p>
            <a:pPr algn="ctr">
              <a:lnSpc>
                <a:spcPts val="6299"/>
              </a:lnSpc>
            </a:pPr>
            <a:r>
              <a:rPr lang="en-US" sz="4500">
                <a:solidFill>
                  <a:srgbClr val="5CE1E6"/>
                </a:solidFill>
                <a:latin typeface="Anton"/>
                <a:ea typeface="Anton"/>
                <a:cs typeface="Anton"/>
                <a:sym typeface="Anton"/>
              </a:rPr>
              <a:t>And spare my people</a:t>
            </a:r>
            <a:r>
              <a:rPr lang="en-US" sz="4500">
                <a:solidFill>
                  <a:srgbClr val="FFFFFF"/>
                </a:solidFill>
                <a:latin typeface="Anton"/>
                <a:ea typeface="Anton"/>
                <a:cs typeface="Anton"/>
                <a:sym typeface="Anton"/>
              </a:rPr>
              <a:t>—this is my request. </a:t>
            </a:r>
          </a:p>
          <a:p>
            <a:pPr algn="ctr">
              <a:lnSpc>
                <a:spcPts val="6299"/>
              </a:lnSpc>
            </a:pPr>
            <a:r>
              <a:rPr lang="en-US" sz="4500">
                <a:solidFill>
                  <a:srgbClr val="FFFFFF"/>
                </a:solidFill>
                <a:latin typeface="Anton"/>
                <a:ea typeface="Anton"/>
                <a:cs typeface="Anton"/>
                <a:sym typeface="Anton"/>
              </a:rPr>
              <a:t>For I and my people have been sold to be</a:t>
            </a:r>
            <a:r>
              <a:rPr lang="en-US" sz="4500">
                <a:solidFill>
                  <a:srgbClr val="FF3131"/>
                </a:solidFill>
                <a:latin typeface="Anton"/>
                <a:ea typeface="Anton"/>
                <a:cs typeface="Anton"/>
                <a:sym typeface="Anton"/>
              </a:rPr>
              <a:t> destroyed, </a:t>
            </a:r>
          </a:p>
          <a:p>
            <a:pPr algn="ctr">
              <a:lnSpc>
                <a:spcPts val="6299"/>
              </a:lnSpc>
              <a:spcBef>
                <a:spcPct val="0"/>
              </a:spcBef>
            </a:pPr>
            <a:r>
              <a:rPr lang="en-US" sz="4500">
                <a:solidFill>
                  <a:srgbClr val="FF3131"/>
                </a:solidFill>
                <a:latin typeface="Anton"/>
                <a:ea typeface="Anton"/>
                <a:cs typeface="Anton"/>
                <a:sym typeface="Anton"/>
              </a:rPr>
              <a:t>killed and annihilated. </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97" r="0" b="-5597"/>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Tree>
  </p:cSld>
  <p:clrMapOvr>
    <a:masterClrMapping/>
  </p:clrMapOvr>
</p:sld>
</file>

<file path=ppt/slides/slide48.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42975"/>
            <a:ext cx="16230600" cy="3971594"/>
          </a:xfrm>
          <a:prstGeom prst="rect">
            <a:avLst/>
          </a:prstGeom>
        </p:spPr>
        <p:txBody>
          <a:bodyPr anchor="t" rtlCol="false" tIns="0" lIns="0" bIns="0" rIns="0">
            <a:spAutoFit/>
          </a:bodyPr>
          <a:lstStyle/>
          <a:p>
            <a:pPr algn="ctr">
              <a:lnSpc>
                <a:spcPts val="6299"/>
              </a:lnSpc>
            </a:pPr>
            <a:r>
              <a:rPr lang="en-US" sz="4500">
                <a:solidFill>
                  <a:srgbClr val="FFFFFF"/>
                </a:solidFill>
                <a:latin typeface="Anton"/>
                <a:ea typeface="Anton"/>
                <a:cs typeface="Anton"/>
                <a:sym typeface="Anton"/>
              </a:rPr>
              <a:t>Esther 8:11</a:t>
            </a:r>
          </a:p>
          <a:p>
            <a:pPr algn="ctr">
              <a:lnSpc>
                <a:spcPts val="6299"/>
              </a:lnSpc>
              <a:spcBef>
                <a:spcPct val="0"/>
              </a:spcBef>
            </a:pPr>
            <a:r>
              <a:rPr lang="en-US" sz="4500">
                <a:solidFill>
                  <a:srgbClr val="FFFFFF"/>
                </a:solidFill>
                <a:latin typeface="Anton"/>
                <a:ea typeface="Anton"/>
                <a:cs typeface="Anton"/>
                <a:sym typeface="Anton"/>
              </a:rPr>
              <a:t>The king’s edict </a:t>
            </a:r>
            <a:r>
              <a:rPr lang="en-US" sz="4500">
                <a:solidFill>
                  <a:srgbClr val="5CE1E6"/>
                </a:solidFill>
                <a:latin typeface="Anton"/>
                <a:ea typeface="Anton"/>
                <a:cs typeface="Anton"/>
                <a:sym typeface="Anton"/>
              </a:rPr>
              <a:t>granted the Jews</a:t>
            </a:r>
            <a:r>
              <a:rPr lang="en-US" sz="4500">
                <a:solidFill>
                  <a:srgbClr val="FFFFFF"/>
                </a:solidFill>
                <a:latin typeface="Anton"/>
                <a:ea typeface="Anton"/>
                <a:cs typeface="Anton"/>
                <a:sym typeface="Anton"/>
              </a:rPr>
              <a:t> in every city the right to </a:t>
            </a:r>
            <a:r>
              <a:rPr lang="en-US" sz="4500">
                <a:solidFill>
                  <a:srgbClr val="5CE1E6"/>
                </a:solidFill>
                <a:latin typeface="Anton"/>
                <a:ea typeface="Anton"/>
                <a:cs typeface="Anton"/>
                <a:sym typeface="Anton"/>
              </a:rPr>
              <a:t>assemble and protect themselves</a:t>
            </a:r>
            <a:r>
              <a:rPr lang="en-US" sz="4500">
                <a:solidFill>
                  <a:srgbClr val="FFFFFF"/>
                </a:solidFill>
                <a:latin typeface="Anton"/>
                <a:ea typeface="Anton"/>
                <a:cs typeface="Anton"/>
                <a:sym typeface="Anton"/>
              </a:rPr>
              <a:t>; to destroy, kill and annihilate the armed men of any nationality or province who might attack them and their women and children, and to plunder the property of their enemies.  </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5.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5292924"/>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1:1-2</a:t>
            </a:r>
          </a:p>
          <a:p>
            <a:pPr algn="ctr">
              <a:lnSpc>
                <a:spcPts val="7000"/>
              </a:lnSpc>
              <a:spcBef>
                <a:spcPct val="0"/>
              </a:spcBef>
            </a:pPr>
            <a:r>
              <a:rPr lang="en-US" sz="5000">
                <a:solidFill>
                  <a:srgbClr val="FFFFFF"/>
                </a:solidFill>
                <a:latin typeface="Anton"/>
                <a:ea typeface="Anton"/>
                <a:cs typeface="Anton"/>
                <a:sym typeface="Anton"/>
              </a:rPr>
              <a:t>This is what happened during the time </a:t>
            </a:r>
            <a:r>
              <a:rPr lang="en-US" sz="5000">
                <a:solidFill>
                  <a:srgbClr val="FFFFFF"/>
                </a:solidFill>
                <a:latin typeface="Anton"/>
                <a:ea typeface="Anton"/>
                <a:cs typeface="Anton"/>
                <a:sym typeface="Anton"/>
              </a:rPr>
              <a:t>of Xerxes, </a:t>
            </a:r>
          </a:p>
          <a:p>
            <a:pPr algn="ctr">
              <a:lnSpc>
                <a:spcPts val="7000"/>
              </a:lnSpc>
              <a:spcBef>
                <a:spcPct val="0"/>
              </a:spcBef>
            </a:pPr>
            <a:r>
              <a:rPr lang="en-US" sz="5000">
                <a:solidFill>
                  <a:srgbClr val="FFFFFF"/>
                </a:solidFill>
                <a:latin typeface="Anton"/>
                <a:ea typeface="Anton"/>
                <a:cs typeface="Anton"/>
                <a:sym typeface="Anton"/>
              </a:rPr>
              <a:t>the Xerxes who ruled over </a:t>
            </a:r>
            <a:r>
              <a:rPr lang="en-US" sz="5000">
                <a:solidFill>
                  <a:srgbClr val="FF3131"/>
                </a:solidFill>
                <a:latin typeface="Anton"/>
                <a:ea typeface="Anton"/>
                <a:cs typeface="Anton"/>
                <a:sym typeface="Anton"/>
              </a:rPr>
              <a:t>127 provinces</a:t>
            </a:r>
            <a:r>
              <a:rPr lang="en-US" sz="5000">
                <a:solidFill>
                  <a:srgbClr val="FFFFFF"/>
                </a:solidFill>
                <a:latin typeface="Anton"/>
                <a:ea typeface="Anton"/>
                <a:cs typeface="Anton"/>
                <a:sym typeface="Anton"/>
              </a:rPr>
              <a:t> </a:t>
            </a:r>
          </a:p>
          <a:p>
            <a:pPr algn="ctr">
              <a:lnSpc>
                <a:spcPts val="7000"/>
              </a:lnSpc>
              <a:spcBef>
                <a:spcPct val="0"/>
              </a:spcBef>
            </a:pPr>
            <a:r>
              <a:rPr lang="en-US" sz="5000">
                <a:solidFill>
                  <a:srgbClr val="FFFFFF"/>
                </a:solidFill>
                <a:latin typeface="Anton"/>
                <a:ea typeface="Anton"/>
                <a:cs typeface="Anton"/>
                <a:sym typeface="Anton"/>
              </a:rPr>
              <a:t>stretching from India to Cush.  </a:t>
            </a:r>
          </a:p>
          <a:p>
            <a:pPr algn="ctr">
              <a:lnSpc>
                <a:spcPts val="7000"/>
              </a:lnSpc>
              <a:spcBef>
                <a:spcPct val="0"/>
              </a:spcBef>
            </a:pPr>
            <a:r>
              <a:rPr lang="en-US" sz="5000">
                <a:solidFill>
                  <a:srgbClr val="FFFFFF"/>
                </a:solidFill>
                <a:latin typeface="Anton"/>
                <a:ea typeface="Anton"/>
                <a:cs typeface="Anton"/>
                <a:sym typeface="Anton"/>
              </a:rPr>
              <a:t>At that time </a:t>
            </a:r>
            <a:r>
              <a:rPr lang="en-US" sz="5000">
                <a:solidFill>
                  <a:srgbClr val="FF3131"/>
                </a:solidFill>
                <a:latin typeface="Anton"/>
                <a:ea typeface="Anton"/>
                <a:cs typeface="Anton"/>
                <a:sym typeface="Anton"/>
              </a:rPr>
              <a:t>King Xerxes</a:t>
            </a:r>
            <a:r>
              <a:rPr lang="en-US" sz="5000">
                <a:solidFill>
                  <a:srgbClr val="FFFFFF"/>
                </a:solidFill>
                <a:latin typeface="Anton"/>
                <a:ea typeface="Anton"/>
                <a:cs typeface="Anton"/>
                <a:sym typeface="Anton"/>
              </a:rPr>
              <a:t> reigned from his royal throne </a:t>
            </a:r>
          </a:p>
          <a:p>
            <a:pPr algn="ctr">
              <a:lnSpc>
                <a:spcPts val="7000"/>
              </a:lnSpc>
              <a:spcBef>
                <a:spcPct val="0"/>
              </a:spcBef>
            </a:pPr>
            <a:r>
              <a:rPr lang="en-US" sz="5000">
                <a:solidFill>
                  <a:srgbClr val="FFFFFF"/>
                </a:solidFill>
                <a:latin typeface="Anton"/>
                <a:ea typeface="Anton"/>
                <a:cs typeface="Anton"/>
                <a:sym typeface="Anton"/>
              </a:rPr>
              <a:t>in the citadel of Susa</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6" r="0" b="-26"/>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533" r="0" b="-6533"/>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9316779"/>
          </a:xfrm>
          <a:custGeom>
            <a:avLst/>
            <a:gdLst/>
            <a:ahLst/>
            <a:cxnLst/>
            <a:rect r="r" b="b" t="t" l="l"/>
            <a:pathLst>
              <a:path h="9316779" w="18288000">
                <a:moveTo>
                  <a:pt x="0" y="0"/>
                </a:moveTo>
                <a:lnTo>
                  <a:pt x="18288000" y="0"/>
                </a:lnTo>
                <a:lnTo>
                  <a:pt x="18288000" y="9316779"/>
                </a:lnTo>
                <a:lnTo>
                  <a:pt x="0" y="9316779"/>
                </a:lnTo>
                <a:lnTo>
                  <a:pt x="0" y="0"/>
                </a:lnTo>
                <a:close/>
              </a:path>
            </a:pathLst>
          </a:custGeom>
          <a:blipFill>
            <a:blip r:embed="rId2"/>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3521207"/>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 1:3–4</a:t>
            </a:r>
          </a:p>
          <a:p>
            <a:pPr algn="ctr">
              <a:lnSpc>
                <a:spcPts val="7000"/>
              </a:lnSpc>
              <a:spcBef>
                <a:spcPct val="0"/>
              </a:spcBef>
            </a:pPr>
            <a:r>
              <a:rPr lang="en-US" sz="5000">
                <a:solidFill>
                  <a:srgbClr val="FFFFFF"/>
                </a:solidFill>
                <a:latin typeface="Anton"/>
                <a:ea typeface="Anton"/>
                <a:cs typeface="Anton"/>
                <a:sym typeface="Anton"/>
              </a:rPr>
              <a:t>A</a:t>
            </a:r>
            <a:r>
              <a:rPr lang="en-US" sz="5000">
                <a:solidFill>
                  <a:srgbClr val="FFFFFF"/>
                </a:solidFill>
                <a:latin typeface="Anton"/>
                <a:ea typeface="Anton"/>
                <a:cs typeface="Anton"/>
                <a:sym typeface="Anton"/>
              </a:rPr>
              <a:t>nd in the third year </a:t>
            </a:r>
            <a:r>
              <a:rPr lang="en-US" sz="5000">
                <a:solidFill>
                  <a:srgbClr val="FFFFFF"/>
                </a:solidFill>
                <a:latin typeface="Anton"/>
                <a:ea typeface="Anton"/>
                <a:cs typeface="Anton"/>
                <a:sym typeface="Anton"/>
              </a:rPr>
              <a:t>of his reign he gave a </a:t>
            </a:r>
            <a:r>
              <a:rPr lang="en-US" sz="5000">
                <a:solidFill>
                  <a:srgbClr val="FF3131"/>
                </a:solidFill>
                <a:latin typeface="Anton"/>
                <a:ea typeface="Anton"/>
                <a:cs typeface="Anton"/>
                <a:sym typeface="Anton"/>
              </a:rPr>
              <a:t>BANQUET</a:t>
            </a:r>
            <a:r>
              <a:rPr lang="en-US" sz="5000">
                <a:solidFill>
                  <a:srgbClr val="FFFFFF"/>
                </a:solidFill>
                <a:latin typeface="Anton"/>
                <a:ea typeface="Anton"/>
                <a:cs typeface="Anton"/>
                <a:sym typeface="Anton"/>
              </a:rPr>
              <a:t> for all his nobles and officials. The military leaders of Persia and Media, the princes, and the nobles of the provinces were present.</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6230600" cy="2635349"/>
          </a:xfrm>
          <a:prstGeom prst="rect">
            <a:avLst/>
          </a:prstGeom>
        </p:spPr>
        <p:txBody>
          <a:bodyPr anchor="t" rtlCol="false" tIns="0" lIns="0" bIns="0" rIns="0">
            <a:spAutoFit/>
          </a:bodyPr>
          <a:lstStyle/>
          <a:p>
            <a:pPr algn="ctr">
              <a:lnSpc>
                <a:spcPts val="7000"/>
              </a:lnSpc>
            </a:pPr>
            <a:r>
              <a:rPr lang="en-US" sz="5000">
                <a:solidFill>
                  <a:srgbClr val="FFFFFF"/>
                </a:solidFill>
                <a:latin typeface="Anton"/>
                <a:ea typeface="Anton"/>
                <a:cs typeface="Anton"/>
                <a:sym typeface="Anton"/>
              </a:rPr>
              <a:t>ESTHER</a:t>
            </a:r>
            <a:r>
              <a:rPr lang="en-US" sz="5000">
                <a:solidFill>
                  <a:srgbClr val="FFFFFF"/>
                </a:solidFill>
                <a:latin typeface="Anton"/>
                <a:ea typeface="Anton"/>
                <a:cs typeface="Anton"/>
                <a:sym typeface="Anton"/>
              </a:rPr>
              <a:t> 1:4</a:t>
            </a:r>
          </a:p>
          <a:p>
            <a:pPr algn="ctr">
              <a:lnSpc>
                <a:spcPts val="7000"/>
              </a:lnSpc>
              <a:spcBef>
                <a:spcPct val="0"/>
              </a:spcBef>
            </a:pPr>
            <a:r>
              <a:rPr lang="en-US" sz="5000">
                <a:solidFill>
                  <a:srgbClr val="FFFFFF"/>
                </a:solidFill>
                <a:latin typeface="Anton"/>
                <a:ea typeface="Anton"/>
                <a:cs typeface="Anton"/>
                <a:sym typeface="Anton"/>
              </a:rPr>
              <a:t>For a </a:t>
            </a:r>
            <a:r>
              <a:rPr lang="en-US" sz="5000">
                <a:solidFill>
                  <a:srgbClr val="FFFFFF"/>
                </a:solidFill>
                <a:latin typeface="Anton"/>
                <a:ea typeface="Anton"/>
                <a:cs typeface="Anton"/>
                <a:sym typeface="Anton"/>
              </a:rPr>
              <a:t>full </a:t>
            </a:r>
            <a:r>
              <a:rPr lang="en-US" sz="5000">
                <a:solidFill>
                  <a:srgbClr val="FF3131"/>
                </a:solidFill>
                <a:latin typeface="Anton"/>
                <a:ea typeface="Anton"/>
                <a:cs typeface="Anton"/>
                <a:sym typeface="Anton"/>
              </a:rPr>
              <a:t>180 days</a:t>
            </a:r>
            <a:r>
              <a:rPr lang="en-US" sz="5000">
                <a:solidFill>
                  <a:srgbClr val="FFFFFF"/>
                </a:solidFill>
                <a:latin typeface="Anton"/>
                <a:ea typeface="Anton"/>
                <a:cs typeface="Anton"/>
                <a:sym typeface="Anton"/>
              </a:rPr>
              <a:t> he displayed the vast wealth of his kingdom and the splendor and glory of his majesty.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DAHS-kvJvFs</dc:identifier>
  <dcterms:modified xsi:type="dcterms:W3CDTF">2011-08-01T06:04:30Z</dcterms:modified>
  <cp:revision>1</cp:revision>
  <dc:title>Built for Purpose</dc:title>
</cp:coreProperties>
</file>