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Calibri (MS)" panose="020B0604020202020204" charset="0"/>
      <p:regular r:id="rId13"/>
    </p:embeddedFont>
    <p:embeddedFont>
      <p:font typeface="Calibri (MS) Bold" panose="020B0604020202020204" charset="0"/>
      <p:regular r:id="rId14"/>
    </p:embeddedFont>
    <p:embeddedFont>
      <p:font typeface="Cambria Bold" panose="02040803050406030204" pitchFamily="18" charset="0"/>
      <p:regular r:id="rId15"/>
      <p:bold r:id="rId16"/>
    </p:embeddedFont>
    <p:embeddedFont>
      <p:font typeface="Cambria Bold Italics" panose="020B0604020202020204" charset="0"/>
      <p:regular r:id="rId17"/>
    </p:embeddedFont>
    <p:embeddedFont>
      <p:font typeface="Cambria Italics" panose="020B0604020202020204" charset="0"/>
      <p:regular r:id="rId18"/>
    </p:embeddedFont>
    <p:embeddedFont>
      <p:font typeface="Fraunces Italics" panose="020B0604020202020204" charset="0"/>
      <p:regular r:id="rId19"/>
    </p:embeddedFont>
    <p:embeddedFont>
      <p:font typeface="Fraunces Light Italics" panose="020B0604020202020204" charset="0"/>
      <p:regular r:id="rId20"/>
    </p:embeddedFont>
    <p:embeddedFont>
      <p:font typeface="Fraunces Semi-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a:off x="214312" y="214312"/>
            <a:ext cx="657225" cy="642938"/>
          </a:xfrm>
          <a:custGeom>
            <a:avLst/>
            <a:gdLst/>
            <a:ahLst/>
            <a:cxnLst/>
            <a:rect l="l" t="t" r="r" b="b"/>
            <a:pathLst>
              <a:path w="657225" h="642938">
                <a:moveTo>
                  <a:pt x="0" y="0"/>
                </a:moveTo>
                <a:lnTo>
                  <a:pt x="657226" y="0"/>
                </a:lnTo>
                <a:lnTo>
                  <a:pt x="657226" y="642938"/>
                </a:lnTo>
                <a:lnTo>
                  <a:pt x="0" y="642938"/>
                </a:lnTo>
                <a:lnTo>
                  <a:pt x="0" y="0"/>
                </a:lnTo>
                <a:close/>
              </a:path>
            </a:pathLst>
          </a:custGeom>
          <a:blipFill>
            <a:blip r:embed="rId3"/>
            <a:stretch>
              <a:fillRect/>
            </a:stretch>
          </a:blipFill>
        </p:spPr>
      </p:sp>
      <p:sp>
        <p:nvSpPr>
          <p:cNvPr id="4" name="Freeform 4"/>
          <p:cNvSpPr/>
          <p:nvPr/>
        </p:nvSpPr>
        <p:spPr>
          <a:xfrm>
            <a:off x="17416462" y="214312"/>
            <a:ext cx="657225" cy="642938"/>
          </a:xfrm>
          <a:custGeom>
            <a:avLst/>
            <a:gdLst/>
            <a:ahLst/>
            <a:cxnLst/>
            <a:rect l="l" t="t" r="r" b="b"/>
            <a:pathLst>
              <a:path w="657225" h="642938">
                <a:moveTo>
                  <a:pt x="0" y="0"/>
                </a:moveTo>
                <a:lnTo>
                  <a:pt x="657226" y="0"/>
                </a:lnTo>
                <a:lnTo>
                  <a:pt x="657226" y="642938"/>
                </a:lnTo>
                <a:lnTo>
                  <a:pt x="0" y="642938"/>
                </a:lnTo>
                <a:lnTo>
                  <a:pt x="0" y="0"/>
                </a:lnTo>
                <a:close/>
              </a:path>
            </a:pathLst>
          </a:custGeom>
          <a:blipFill>
            <a:blip r:embed="rId4"/>
            <a:stretch>
              <a:fillRect/>
            </a:stretch>
          </a:blipFill>
        </p:spPr>
      </p:sp>
      <p:sp>
        <p:nvSpPr>
          <p:cNvPr id="5" name="Freeform 5"/>
          <p:cNvSpPr/>
          <p:nvPr/>
        </p:nvSpPr>
        <p:spPr>
          <a:xfrm>
            <a:off x="214312" y="9429750"/>
            <a:ext cx="657225" cy="642938"/>
          </a:xfrm>
          <a:custGeom>
            <a:avLst/>
            <a:gdLst/>
            <a:ahLst/>
            <a:cxnLst/>
            <a:rect l="l" t="t" r="r" b="b"/>
            <a:pathLst>
              <a:path w="657225" h="642938">
                <a:moveTo>
                  <a:pt x="0" y="0"/>
                </a:moveTo>
                <a:lnTo>
                  <a:pt x="657226" y="0"/>
                </a:lnTo>
                <a:lnTo>
                  <a:pt x="657226" y="642938"/>
                </a:lnTo>
                <a:lnTo>
                  <a:pt x="0" y="642938"/>
                </a:lnTo>
                <a:lnTo>
                  <a:pt x="0" y="0"/>
                </a:lnTo>
                <a:close/>
              </a:path>
            </a:pathLst>
          </a:custGeom>
          <a:blipFill>
            <a:blip r:embed="rId5"/>
            <a:stretch>
              <a:fillRect/>
            </a:stretch>
          </a:blipFill>
        </p:spPr>
      </p:sp>
      <p:sp>
        <p:nvSpPr>
          <p:cNvPr id="6" name="Freeform 6"/>
          <p:cNvSpPr/>
          <p:nvPr/>
        </p:nvSpPr>
        <p:spPr>
          <a:xfrm>
            <a:off x="17416462" y="9429750"/>
            <a:ext cx="657225" cy="642938"/>
          </a:xfrm>
          <a:custGeom>
            <a:avLst/>
            <a:gdLst/>
            <a:ahLst/>
            <a:cxnLst/>
            <a:rect l="l" t="t" r="r" b="b"/>
            <a:pathLst>
              <a:path w="657225" h="642938">
                <a:moveTo>
                  <a:pt x="0" y="0"/>
                </a:moveTo>
                <a:lnTo>
                  <a:pt x="657226" y="0"/>
                </a:lnTo>
                <a:lnTo>
                  <a:pt x="657226" y="642938"/>
                </a:lnTo>
                <a:lnTo>
                  <a:pt x="0" y="642938"/>
                </a:lnTo>
                <a:lnTo>
                  <a:pt x="0" y="0"/>
                </a:lnTo>
                <a:close/>
              </a:path>
            </a:pathLst>
          </a:custGeom>
          <a:blipFill>
            <a:blip r:embed="rId6"/>
            <a:stretch>
              <a:fillRect/>
            </a:stretch>
          </a:blipFill>
        </p:spPr>
      </p:sp>
      <p:sp>
        <p:nvSpPr>
          <p:cNvPr id="7" name="Freeform 7"/>
          <p:cNvSpPr/>
          <p:nvPr/>
        </p:nvSpPr>
        <p:spPr>
          <a:xfrm>
            <a:off x="433388" y="428625"/>
            <a:ext cx="17421225" cy="9429750"/>
          </a:xfrm>
          <a:custGeom>
            <a:avLst/>
            <a:gdLst/>
            <a:ahLst/>
            <a:cxnLst/>
            <a:rect l="l" t="t" r="r" b="b"/>
            <a:pathLst>
              <a:path w="17421225" h="9429750">
                <a:moveTo>
                  <a:pt x="0" y="0"/>
                </a:moveTo>
                <a:lnTo>
                  <a:pt x="17421224" y="0"/>
                </a:lnTo>
                <a:lnTo>
                  <a:pt x="17421224" y="9429750"/>
                </a:lnTo>
                <a:lnTo>
                  <a:pt x="0" y="9429750"/>
                </a:lnTo>
                <a:lnTo>
                  <a:pt x="0" y="0"/>
                </a:lnTo>
                <a:close/>
              </a:path>
            </a:pathLst>
          </a:custGeom>
          <a:blipFill>
            <a:blip r:embed="rId7"/>
            <a:stretch>
              <a:fillRect/>
            </a:stretch>
          </a:blipFill>
        </p:spPr>
      </p:sp>
      <p:sp>
        <p:nvSpPr>
          <p:cNvPr id="8" name="TextBox 8"/>
          <p:cNvSpPr txBox="1"/>
          <p:nvPr/>
        </p:nvSpPr>
        <p:spPr>
          <a:xfrm>
            <a:off x="5538311" y="2141407"/>
            <a:ext cx="7211378" cy="700285"/>
          </a:xfrm>
          <a:prstGeom prst="rect">
            <a:avLst/>
          </a:prstGeom>
        </p:spPr>
        <p:txBody>
          <a:bodyPr lIns="0" tIns="0" rIns="0" bIns="0" rtlCol="0" anchor="t">
            <a:spAutoFit/>
          </a:bodyPr>
          <a:lstStyle/>
          <a:p>
            <a:pPr algn="ctr">
              <a:lnSpc>
                <a:spcPts val="2876"/>
              </a:lnSpc>
            </a:pPr>
            <a:r>
              <a:rPr lang="en-US" sz="2054" b="1" spc="821">
                <a:solidFill>
                  <a:srgbClr val="C29E5B"/>
                </a:solidFill>
                <a:latin typeface="Fraunces Semi-Bold"/>
                <a:ea typeface="Fraunces Semi-Bold"/>
                <a:cs typeface="Fraunces Semi-Bold"/>
                <a:sym typeface="Fraunces Semi-Bold"/>
              </a:rPr>
              <a:t>HOUSE OF GRACE FELLOWSHIP</a:t>
            </a:r>
          </a:p>
          <a:p>
            <a:pPr algn="ctr">
              <a:lnSpc>
                <a:spcPts val="2876"/>
              </a:lnSpc>
            </a:pPr>
            <a:endParaRPr lang="en-US" sz="2054" b="1" spc="821">
              <a:solidFill>
                <a:srgbClr val="C29E5B"/>
              </a:solidFill>
              <a:latin typeface="Fraunces Semi-Bold"/>
              <a:ea typeface="Fraunces Semi-Bold"/>
              <a:cs typeface="Fraunces Semi-Bold"/>
              <a:sym typeface="Fraunces Semi-Bold"/>
            </a:endParaRPr>
          </a:p>
        </p:txBody>
      </p:sp>
      <p:sp>
        <p:nvSpPr>
          <p:cNvPr id="9" name="TextBox 9"/>
          <p:cNvSpPr txBox="1"/>
          <p:nvPr/>
        </p:nvSpPr>
        <p:spPr>
          <a:xfrm>
            <a:off x="6912864" y="2669148"/>
            <a:ext cx="4462272" cy="306988"/>
          </a:xfrm>
          <a:prstGeom prst="rect">
            <a:avLst/>
          </a:prstGeom>
        </p:spPr>
        <p:txBody>
          <a:bodyPr lIns="0" tIns="0" rIns="0" bIns="0" rtlCol="0" anchor="t">
            <a:spAutoFit/>
          </a:bodyPr>
          <a:lstStyle/>
          <a:p>
            <a:pPr algn="ctr">
              <a:lnSpc>
                <a:spcPts val="2504"/>
              </a:lnSpc>
            </a:pPr>
            <a:r>
              <a:rPr lang="en-US" sz="1788" i="1">
                <a:solidFill>
                  <a:srgbClr val="FFFFFF"/>
                </a:solidFill>
                <a:latin typeface="Fraunces Light Italics"/>
                <a:ea typeface="Fraunces Light Italics"/>
                <a:cs typeface="Fraunces Light Italics"/>
                <a:sym typeface="Fraunces Light Italics"/>
              </a:rPr>
              <a:t>Grounded in the Word · Renewed in Christ</a:t>
            </a:r>
          </a:p>
        </p:txBody>
      </p:sp>
      <p:sp>
        <p:nvSpPr>
          <p:cNvPr id="10" name="Freeform 10"/>
          <p:cNvSpPr/>
          <p:nvPr/>
        </p:nvSpPr>
        <p:spPr>
          <a:xfrm>
            <a:off x="6529388" y="3000375"/>
            <a:ext cx="5229225" cy="428625"/>
          </a:xfrm>
          <a:custGeom>
            <a:avLst/>
            <a:gdLst/>
            <a:ahLst/>
            <a:cxnLst/>
            <a:rect l="l" t="t" r="r" b="b"/>
            <a:pathLst>
              <a:path w="5229225" h="428625">
                <a:moveTo>
                  <a:pt x="0" y="0"/>
                </a:moveTo>
                <a:lnTo>
                  <a:pt x="5229224" y="0"/>
                </a:lnTo>
                <a:lnTo>
                  <a:pt x="5229224" y="428625"/>
                </a:lnTo>
                <a:lnTo>
                  <a:pt x="0" y="428625"/>
                </a:lnTo>
                <a:lnTo>
                  <a:pt x="0" y="0"/>
                </a:lnTo>
                <a:close/>
              </a:path>
            </a:pathLst>
          </a:custGeom>
          <a:blipFill>
            <a:blip r:embed="rId8"/>
            <a:stretch>
              <a:fillRect/>
            </a:stretch>
          </a:blipFill>
        </p:spPr>
      </p:sp>
      <p:sp>
        <p:nvSpPr>
          <p:cNvPr id="11" name="TextBox 11"/>
          <p:cNvSpPr txBox="1"/>
          <p:nvPr/>
        </p:nvSpPr>
        <p:spPr>
          <a:xfrm>
            <a:off x="3822192" y="3543262"/>
            <a:ext cx="10643616" cy="1133170"/>
          </a:xfrm>
          <a:prstGeom prst="rect">
            <a:avLst/>
          </a:prstGeom>
        </p:spPr>
        <p:txBody>
          <a:bodyPr lIns="0" tIns="0" rIns="0" bIns="0" rtlCol="0" anchor="t">
            <a:spAutoFit/>
          </a:bodyPr>
          <a:lstStyle/>
          <a:p>
            <a:pPr algn="ctr">
              <a:lnSpc>
                <a:spcPts val="9204"/>
              </a:lnSpc>
            </a:pPr>
            <a:r>
              <a:rPr lang="en-US" sz="6574" b="1">
                <a:solidFill>
                  <a:srgbClr val="FFFFFF"/>
                </a:solidFill>
                <a:latin typeface="Fraunces Semi-Bold"/>
                <a:ea typeface="Fraunces Semi-Bold"/>
                <a:cs typeface="Fraunces Semi-Bold"/>
                <a:sym typeface="Fraunces Semi-Bold"/>
              </a:rPr>
              <a:t>Saved by Grace, </a:t>
            </a:r>
            <a:r>
              <a:rPr lang="en-US" sz="6574" i="1">
                <a:solidFill>
                  <a:srgbClr val="C29E5B"/>
                </a:solidFill>
                <a:latin typeface="Fraunces Italics"/>
                <a:ea typeface="Fraunces Italics"/>
                <a:cs typeface="Fraunces Italics"/>
                <a:sym typeface="Fraunces Italics"/>
              </a:rPr>
              <a:t>Made</a:t>
            </a:r>
            <a:r>
              <a:rPr lang="en-US" sz="6574" b="1">
                <a:solidFill>
                  <a:srgbClr val="FFFFFF"/>
                </a:solidFill>
                <a:latin typeface="Fraunces Semi-Bold"/>
                <a:ea typeface="Fraunces Semi-Bold"/>
                <a:cs typeface="Fraunces Semi-Bold"/>
                <a:sym typeface="Fraunces Semi-Bold"/>
              </a:rPr>
              <a:t> New</a:t>
            </a:r>
          </a:p>
        </p:txBody>
      </p:sp>
      <p:sp>
        <p:nvSpPr>
          <p:cNvPr id="12" name="TextBox 12"/>
          <p:cNvSpPr txBox="1"/>
          <p:nvPr/>
        </p:nvSpPr>
        <p:spPr>
          <a:xfrm>
            <a:off x="4261104" y="5197270"/>
            <a:ext cx="2743200" cy="306988"/>
          </a:xfrm>
          <a:prstGeom prst="rect">
            <a:avLst/>
          </a:prstGeom>
        </p:spPr>
        <p:txBody>
          <a:bodyPr lIns="0" tIns="0" rIns="0" bIns="0" rtlCol="0" anchor="t">
            <a:spAutoFit/>
          </a:bodyPr>
          <a:lstStyle/>
          <a:p>
            <a:pPr algn="ctr">
              <a:lnSpc>
                <a:spcPts val="2504"/>
              </a:lnSpc>
            </a:pPr>
            <a:r>
              <a:rPr lang="en-US" sz="1788" b="1" spc="357">
                <a:solidFill>
                  <a:srgbClr val="C29E5B"/>
                </a:solidFill>
                <a:latin typeface="Fraunces Semi-Bold"/>
                <a:ea typeface="Fraunces Semi-Bold"/>
                <a:cs typeface="Fraunces Semi-Bold"/>
                <a:sym typeface="Fraunces Semi-Bold"/>
              </a:rPr>
              <a:t>EPHESIANS 2:8-9</a:t>
            </a:r>
          </a:p>
        </p:txBody>
      </p:sp>
      <p:sp>
        <p:nvSpPr>
          <p:cNvPr id="13" name="Freeform 13"/>
          <p:cNvSpPr/>
          <p:nvPr/>
        </p:nvSpPr>
        <p:spPr>
          <a:xfrm>
            <a:off x="5224462" y="5572125"/>
            <a:ext cx="871538" cy="214312"/>
          </a:xfrm>
          <a:custGeom>
            <a:avLst/>
            <a:gdLst/>
            <a:ahLst/>
            <a:cxnLst/>
            <a:rect l="l" t="t" r="r" b="b"/>
            <a:pathLst>
              <a:path w="871538" h="214312">
                <a:moveTo>
                  <a:pt x="0" y="0"/>
                </a:moveTo>
                <a:lnTo>
                  <a:pt x="871538" y="0"/>
                </a:lnTo>
                <a:lnTo>
                  <a:pt x="871538" y="214313"/>
                </a:lnTo>
                <a:lnTo>
                  <a:pt x="0" y="214313"/>
                </a:lnTo>
                <a:lnTo>
                  <a:pt x="0" y="0"/>
                </a:lnTo>
                <a:close/>
              </a:path>
            </a:pathLst>
          </a:custGeom>
          <a:blipFill>
            <a:blip r:embed="rId9"/>
            <a:stretch>
              <a:fillRect/>
            </a:stretch>
          </a:blipFill>
        </p:spPr>
      </p:sp>
      <p:sp>
        <p:nvSpPr>
          <p:cNvPr id="14" name="TextBox 14"/>
          <p:cNvSpPr txBox="1"/>
          <p:nvPr/>
        </p:nvSpPr>
        <p:spPr>
          <a:xfrm>
            <a:off x="2688336" y="5814146"/>
            <a:ext cx="5907024" cy="2376506"/>
          </a:xfrm>
          <a:prstGeom prst="rect">
            <a:avLst/>
          </a:prstGeom>
        </p:spPr>
        <p:txBody>
          <a:bodyPr lIns="0" tIns="0" rIns="0" bIns="0" rtlCol="0" anchor="t">
            <a:spAutoFit/>
          </a:bodyPr>
          <a:lstStyle/>
          <a:p>
            <a:pPr algn="ctr">
              <a:lnSpc>
                <a:spcPts val="3824"/>
              </a:lnSpc>
            </a:pPr>
            <a:r>
              <a:rPr lang="en-US" sz="2249" i="1">
                <a:solidFill>
                  <a:srgbClr val="FFFFFF"/>
                </a:solidFill>
                <a:latin typeface="Fraunces Italics"/>
                <a:ea typeface="Fraunces Italics"/>
                <a:cs typeface="Fraunces Italics"/>
                <a:sym typeface="Fraunces Italics"/>
              </a:rPr>
              <a:t>For by grace you have been saved through faith; and this is not of yourselves, it is the gift of God;  not a result of works, so that no one may boast.</a:t>
            </a:r>
          </a:p>
          <a:p>
            <a:pPr algn="ctr">
              <a:lnSpc>
                <a:spcPts val="3824"/>
              </a:lnSpc>
            </a:pPr>
            <a:endParaRPr lang="en-US" sz="2249" i="1">
              <a:solidFill>
                <a:srgbClr val="FFFFFF"/>
              </a:solidFill>
              <a:latin typeface="Fraunces Italics"/>
              <a:ea typeface="Fraunces Italics"/>
              <a:cs typeface="Fraunces Italics"/>
              <a:sym typeface="Fraunces Italics"/>
            </a:endParaRPr>
          </a:p>
        </p:txBody>
      </p:sp>
      <p:sp>
        <p:nvSpPr>
          <p:cNvPr id="15" name="TextBox 15"/>
          <p:cNvSpPr txBox="1"/>
          <p:nvPr/>
        </p:nvSpPr>
        <p:spPr>
          <a:xfrm>
            <a:off x="10954512" y="5197270"/>
            <a:ext cx="3291840" cy="306988"/>
          </a:xfrm>
          <a:prstGeom prst="rect">
            <a:avLst/>
          </a:prstGeom>
        </p:spPr>
        <p:txBody>
          <a:bodyPr lIns="0" tIns="0" rIns="0" bIns="0" rtlCol="0" anchor="t">
            <a:spAutoFit/>
          </a:bodyPr>
          <a:lstStyle/>
          <a:p>
            <a:pPr algn="ctr">
              <a:lnSpc>
                <a:spcPts val="2504"/>
              </a:lnSpc>
            </a:pPr>
            <a:r>
              <a:rPr lang="en-US" sz="1788" b="1" spc="357">
                <a:solidFill>
                  <a:srgbClr val="C29E5B"/>
                </a:solidFill>
                <a:latin typeface="Fraunces Semi-Bold"/>
                <a:ea typeface="Fraunces Semi-Bold"/>
                <a:cs typeface="Fraunces Semi-Bold"/>
                <a:sym typeface="Fraunces Semi-Bold"/>
              </a:rPr>
              <a:t>2 CORINTHIANS 5:17</a:t>
            </a:r>
          </a:p>
        </p:txBody>
      </p:sp>
      <p:sp>
        <p:nvSpPr>
          <p:cNvPr id="16" name="Freeform 16"/>
          <p:cNvSpPr/>
          <p:nvPr/>
        </p:nvSpPr>
        <p:spPr>
          <a:xfrm>
            <a:off x="12192000" y="5572125"/>
            <a:ext cx="871538" cy="214312"/>
          </a:xfrm>
          <a:custGeom>
            <a:avLst/>
            <a:gdLst/>
            <a:ahLst/>
            <a:cxnLst/>
            <a:rect l="l" t="t" r="r" b="b"/>
            <a:pathLst>
              <a:path w="871538" h="214312">
                <a:moveTo>
                  <a:pt x="0" y="0"/>
                </a:moveTo>
                <a:lnTo>
                  <a:pt x="871538" y="0"/>
                </a:lnTo>
                <a:lnTo>
                  <a:pt x="871538" y="214313"/>
                </a:lnTo>
                <a:lnTo>
                  <a:pt x="0" y="214313"/>
                </a:lnTo>
                <a:lnTo>
                  <a:pt x="0" y="0"/>
                </a:lnTo>
                <a:close/>
              </a:path>
            </a:pathLst>
          </a:custGeom>
          <a:blipFill>
            <a:blip r:embed="rId10"/>
            <a:stretch>
              <a:fillRect/>
            </a:stretch>
          </a:blipFill>
        </p:spPr>
      </p:sp>
      <p:sp>
        <p:nvSpPr>
          <p:cNvPr id="17" name="TextBox 17"/>
          <p:cNvSpPr txBox="1"/>
          <p:nvPr/>
        </p:nvSpPr>
        <p:spPr>
          <a:xfrm>
            <a:off x="9674352" y="5814146"/>
            <a:ext cx="5961888" cy="1895494"/>
          </a:xfrm>
          <a:prstGeom prst="rect">
            <a:avLst/>
          </a:prstGeom>
        </p:spPr>
        <p:txBody>
          <a:bodyPr lIns="0" tIns="0" rIns="0" bIns="0" rtlCol="0" anchor="t">
            <a:spAutoFit/>
          </a:bodyPr>
          <a:lstStyle/>
          <a:p>
            <a:pPr algn="ctr">
              <a:lnSpc>
                <a:spcPts val="3824"/>
              </a:lnSpc>
            </a:pPr>
            <a:r>
              <a:rPr lang="en-US" sz="2249" i="1">
                <a:solidFill>
                  <a:srgbClr val="FFFFFF"/>
                </a:solidFill>
                <a:latin typeface="Fraunces Italics"/>
                <a:ea typeface="Fraunces Italics"/>
                <a:cs typeface="Fraunces Italics"/>
                <a:sym typeface="Fraunces Italics"/>
              </a:rPr>
              <a:t>Therefore, if any man be in Christ, he is a new creature: old things are passed away; behold, all things are become new.</a:t>
            </a:r>
          </a:p>
          <a:p>
            <a:pPr algn="ctr">
              <a:lnSpc>
                <a:spcPts val="3824"/>
              </a:lnSpc>
            </a:pPr>
            <a:endParaRPr lang="en-US" sz="2249" i="1">
              <a:solidFill>
                <a:srgbClr val="FFFFFF"/>
              </a:solidFill>
              <a:latin typeface="Fraunces Italics"/>
              <a:ea typeface="Fraunces Italics"/>
              <a:cs typeface="Fraunces Italics"/>
              <a:sym typeface="Fraunces Italics"/>
            </a:endParaRPr>
          </a:p>
        </p:txBody>
      </p:sp>
      <p:grpSp>
        <p:nvGrpSpPr>
          <p:cNvPr id="18" name="Group 18"/>
          <p:cNvGrpSpPr/>
          <p:nvPr/>
        </p:nvGrpSpPr>
        <p:grpSpPr>
          <a:xfrm>
            <a:off x="8596848" y="857250"/>
            <a:ext cx="1094305" cy="1094305"/>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a:stretch>
            </a:blip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822960" y="617220"/>
            <a:ext cx="8229600" cy="548640"/>
            <a:chOff x="0" y="0"/>
            <a:chExt cx="10972800" cy="731520"/>
          </a:xfrm>
        </p:grpSpPr>
        <p:sp>
          <p:nvSpPr>
            <p:cNvPr id="3" name="Freeform 3"/>
            <p:cNvSpPr/>
            <p:nvPr/>
          </p:nvSpPr>
          <p:spPr>
            <a:xfrm>
              <a:off x="0" y="0"/>
              <a:ext cx="10972800" cy="731520"/>
            </a:xfrm>
            <a:custGeom>
              <a:avLst/>
              <a:gdLst/>
              <a:ahLst/>
              <a:cxnLst/>
              <a:rect l="l" t="t" r="r" b="b"/>
              <a:pathLst>
                <a:path w="10972800" h="731520">
                  <a:moveTo>
                    <a:pt x="0" y="0"/>
                  </a:moveTo>
                  <a:lnTo>
                    <a:pt x="10972800" y="0"/>
                  </a:lnTo>
                  <a:lnTo>
                    <a:pt x="10972800" y="731520"/>
                  </a:lnTo>
                  <a:lnTo>
                    <a:pt x="0" y="731520"/>
                  </a:lnTo>
                  <a:close/>
                </a:path>
              </a:pathLst>
            </a:custGeom>
            <a:blipFill>
              <a:blip r:embed="rId2">
                <a:alphaModFix amt="0"/>
              </a:blip>
              <a:stretch>
                <a:fillRect t="-242275" b="-242275"/>
              </a:stretch>
            </a:blipFill>
          </p:spPr>
        </p:sp>
        <p:sp>
          <p:nvSpPr>
            <p:cNvPr id="4" name="TextBox 4"/>
            <p:cNvSpPr txBox="1"/>
            <p:nvPr/>
          </p:nvSpPr>
          <p:spPr>
            <a:xfrm>
              <a:off x="0" y="-47625"/>
              <a:ext cx="10972800" cy="779145"/>
            </a:xfrm>
            <a:prstGeom prst="rect">
              <a:avLst/>
            </a:prstGeom>
          </p:spPr>
          <p:txBody>
            <a:bodyPr lIns="0" tIns="0" rIns="0" bIns="0" rtlCol="0" anchor="ctr"/>
            <a:lstStyle/>
            <a:p>
              <a:pPr algn="l">
                <a:lnSpc>
                  <a:spcPts val="2340"/>
                </a:lnSpc>
              </a:pPr>
              <a:r>
                <a:rPr lang="en-US" sz="1950" b="1" spc="299">
                  <a:solidFill>
                    <a:srgbClr val="C1440E"/>
                  </a:solidFill>
                  <a:latin typeface="Calibri (MS) Bold"/>
                  <a:ea typeface="Calibri (MS) Bold"/>
                  <a:cs typeface="Calibri (MS) Bold"/>
                  <a:sym typeface="Calibri (MS) Bold"/>
                </a:rPr>
                <a:t>APPLICATION</a:t>
              </a:r>
            </a:p>
          </p:txBody>
        </p:sp>
      </p:grpSp>
      <p:grpSp>
        <p:nvGrpSpPr>
          <p:cNvPr id="5" name="Group 5"/>
          <p:cNvGrpSpPr/>
          <p:nvPr/>
        </p:nvGrpSpPr>
        <p:grpSpPr>
          <a:xfrm>
            <a:off x="822960" y="36615"/>
            <a:ext cx="10615492" cy="3081449"/>
            <a:chOff x="0" y="0"/>
            <a:chExt cx="14153989" cy="4108599"/>
          </a:xfrm>
        </p:grpSpPr>
        <p:sp>
          <p:nvSpPr>
            <p:cNvPr id="6" name="Freeform 6"/>
            <p:cNvSpPr/>
            <p:nvPr/>
          </p:nvSpPr>
          <p:spPr>
            <a:xfrm>
              <a:off x="0" y="0"/>
              <a:ext cx="14153989" cy="4108599"/>
            </a:xfrm>
            <a:custGeom>
              <a:avLst/>
              <a:gdLst/>
              <a:ahLst/>
              <a:cxnLst/>
              <a:rect l="l" t="t" r="r" b="b"/>
              <a:pathLst>
                <a:path w="14153989" h="4108599">
                  <a:moveTo>
                    <a:pt x="0" y="0"/>
                  </a:moveTo>
                  <a:lnTo>
                    <a:pt x="14153989" y="0"/>
                  </a:lnTo>
                  <a:lnTo>
                    <a:pt x="14153989" y="4108599"/>
                  </a:lnTo>
                  <a:lnTo>
                    <a:pt x="0" y="4108599"/>
                  </a:lnTo>
                  <a:close/>
                </a:path>
              </a:pathLst>
            </a:custGeom>
            <a:blipFill>
              <a:blip r:embed="rId2">
                <a:alphaModFix amt="0"/>
              </a:blip>
              <a:stretch>
                <a:fillRect t="-89365" r="-56340" b="-20523"/>
              </a:stretch>
            </a:blipFill>
          </p:spPr>
        </p:sp>
        <p:sp>
          <p:nvSpPr>
            <p:cNvPr id="7" name="TextBox 7"/>
            <p:cNvSpPr txBox="1"/>
            <p:nvPr/>
          </p:nvSpPr>
          <p:spPr>
            <a:xfrm>
              <a:off x="0" y="-9525"/>
              <a:ext cx="14153989" cy="4118124"/>
            </a:xfrm>
            <a:prstGeom prst="rect">
              <a:avLst/>
            </a:prstGeom>
          </p:spPr>
          <p:txBody>
            <a:bodyPr lIns="0" tIns="0" rIns="0" bIns="0" rtlCol="0" anchor="ctr"/>
            <a:lstStyle/>
            <a:p>
              <a:pPr algn="l">
                <a:lnSpc>
                  <a:spcPts val="5040"/>
                </a:lnSpc>
              </a:pPr>
              <a:r>
                <a:rPr lang="en-US" sz="4200" b="1">
                  <a:solidFill>
                    <a:srgbClr val="D4AF37"/>
                  </a:solidFill>
                  <a:latin typeface="Cambria Bold"/>
                  <a:ea typeface="Cambria Bold"/>
                  <a:cs typeface="Cambria Bold"/>
                  <a:sym typeface="Cambria Bold"/>
                </a:rPr>
                <a:t>Believe-Respond-Do</a:t>
              </a:r>
            </a:p>
          </p:txBody>
        </p:sp>
      </p:grpSp>
      <p:grpSp>
        <p:nvGrpSpPr>
          <p:cNvPr id="8" name="Group 8"/>
          <p:cNvGrpSpPr/>
          <p:nvPr/>
        </p:nvGrpSpPr>
        <p:grpSpPr>
          <a:xfrm>
            <a:off x="8443912" y="583571"/>
            <a:ext cx="1400175" cy="1400175"/>
            <a:chOff x="0" y="0"/>
            <a:chExt cx="1866900" cy="1866900"/>
          </a:xfrm>
        </p:grpSpPr>
        <p:sp>
          <p:nvSpPr>
            <p:cNvPr id="9" name="Freeform 9"/>
            <p:cNvSpPr/>
            <p:nvPr/>
          </p:nvSpPr>
          <p:spPr>
            <a:xfrm>
              <a:off x="0" y="0"/>
              <a:ext cx="1866900" cy="1866900"/>
            </a:xfrm>
            <a:custGeom>
              <a:avLst/>
              <a:gdLst/>
              <a:ahLst/>
              <a:cxnLst/>
              <a:rect l="l" t="t" r="r" b="b"/>
              <a:pathLst>
                <a:path w="1866900" h="1866900">
                  <a:moveTo>
                    <a:pt x="0" y="933450"/>
                  </a:moveTo>
                  <a:cubicBezTo>
                    <a:pt x="0" y="417957"/>
                    <a:pt x="417957" y="0"/>
                    <a:pt x="933450" y="0"/>
                  </a:cubicBezTo>
                  <a:cubicBezTo>
                    <a:pt x="1448943" y="0"/>
                    <a:pt x="1866900" y="417957"/>
                    <a:pt x="1866900" y="933450"/>
                  </a:cubicBezTo>
                  <a:cubicBezTo>
                    <a:pt x="1866900" y="1448943"/>
                    <a:pt x="1448943" y="1866900"/>
                    <a:pt x="933450" y="1866900"/>
                  </a:cubicBezTo>
                  <a:cubicBezTo>
                    <a:pt x="417957" y="1866900"/>
                    <a:pt x="0" y="1448943"/>
                    <a:pt x="0" y="933450"/>
                  </a:cubicBezTo>
                  <a:close/>
                </a:path>
              </a:pathLst>
            </a:custGeom>
            <a:solidFill>
              <a:srgbClr val="17224A"/>
            </a:solidFill>
            <a:ln w="28575" cap="sq">
              <a:solidFill>
                <a:srgbClr val="D4AF37"/>
              </a:solidFill>
              <a:prstDash val="solid"/>
              <a:miter/>
            </a:ln>
          </p:spPr>
        </p:sp>
      </p:grpSp>
      <p:grpSp>
        <p:nvGrpSpPr>
          <p:cNvPr id="10" name="Group 10"/>
          <p:cNvGrpSpPr/>
          <p:nvPr/>
        </p:nvGrpSpPr>
        <p:grpSpPr>
          <a:xfrm>
            <a:off x="8814816" y="954474"/>
            <a:ext cx="658368" cy="658368"/>
            <a:chOff x="0" y="0"/>
            <a:chExt cx="877824" cy="877824"/>
          </a:xfrm>
        </p:grpSpPr>
        <p:sp>
          <p:nvSpPr>
            <p:cNvPr id="11" name="Freeform 11" descr="icons/pray.png"/>
            <p:cNvSpPr/>
            <p:nvPr/>
          </p:nvSpPr>
          <p:spPr>
            <a:xfrm>
              <a:off x="0" y="0"/>
              <a:ext cx="877824" cy="877824"/>
            </a:xfrm>
            <a:custGeom>
              <a:avLst/>
              <a:gdLst/>
              <a:ahLst/>
              <a:cxnLst/>
              <a:rect l="l" t="t" r="r" b="b"/>
              <a:pathLst>
                <a:path w="877824" h="877824">
                  <a:moveTo>
                    <a:pt x="0" y="0"/>
                  </a:moveTo>
                  <a:lnTo>
                    <a:pt x="877824" y="0"/>
                  </a:lnTo>
                  <a:lnTo>
                    <a:pt x="877824" y="877824"/>
                  </a:lnTo>
                  <a:lnTo>
                    <a:pt x="0" y="877824"/>
                  </a:lnTo>
                  <a:lnTo>
                    <a:pt x="0" y="0"/>
                  </a:lnTo>
                  <a:close/>
                </a:path>
              </a:pathLst>
            </a:custGeom>
            <a:blipFill>
              <a:blip r:embed="rId3"/>
              <a:stretch>
                <a:fillRect/>
              </a:stretch>
            </a:blipFill>
          </p:spPr>
        </p:sp>
      </p:grpSp>
      <p:grpSp>
        <p:nvGrpSpPr>
          <p:cNvPr id="12" name="Group 12"/>
          <p:cNvGrpSpPr/>
          <p:nvPr/>
        </p:nvGrpSpPr>
        <p:grpSpPr>
          <a:xfrm>
            <a:off x="813435" y="2527935"/>
            <a:ext cx="5436870" cy="3516630"/>
            <a:chOff x="0" y="0"/>
            <a:chExt cx="7249160" cy="4688840"/>
          </a:xfrm>
        </p:grpSpPr>
        <p:sp>
          <p:nvSpPr>
            <p:cNvPr id="13" name="Freeform 13"/>
            <p:cNvSpPr/>
            <p:nvPr/>
          </p:nvSpPr>
          <p:spPr>
            <a:xfrm>
              <a:off x="0" y="0"/>
              <a:ext cx="7249160" cy="4688840"/>
            </a:xfrm>
            <a:custGeom>
              <a:avLst/>
              <a:gdLst/>
              <a:ahLst/>
              <a:cxnLst/>
              <a:rect l="l" t="t" r="r" b="b"/>
              <a:pathLst>
                <a:path w="7249160" h="4688840">
                  <a:moveTo>
                    <a:pt x="0" y="147066"/>
                  </a:moveTo>
                  <a:cubicBezTo>
                    <a:pt x="0" y="65913"/>
                    <a:pt x="65913" y="0"/>
                    <a:pt x="147066" y="0"/>
                  </a:cubicBezTo>
                  <a:lnTo>
                    <a:pt x="7102094" y="0"/>
                  </a:lnTo>
                  <a:cubicBezTo>
                    <a:pt x="7183374" y="0"/>
                    <a:pt x="7249160" y="65913"/>
                    <a:pt x="7249160" y="147066"/>
                  </a:cubicBezTo>
                  <a:lnTo>
                    <a:pt x="7249160" y="4541774"/>
                  </a:lnTo>
                  <a:cubicBezTo>
                    <a:pt x="7249160" y="4623054"/>
                    <a:pt x="7183247" y="4688840"/>
                    <a:pt x="7102094" y="4688840"/>
                  </a:cubicBezTo>
                  <a:lnTo>
                    <a:pt x="147066" y="4688840"/>
                  </a:lnTo>
                  <a:cubicBezTo>
                    <a:pt x="65913" y="4688840"/>
                    <a:pt x="0" y="4622927"/>
                    <a:pt x="0" y="4541774"/>
                  </a:cubicBezTo>
                  <a:close/>
                </a:path>
              </a:pathLst>
            </a:custGeom>
            <a:solidFill>
              <a:srgbClr val="1C2A54"/>
            </a:solidFill>
            <a:ln w="19050" cap="sq">
              <a:solidFill>
                <a:srgbClr val="C1440E"/>
              </a:solidFill>
              <a:prstDash val="solid"/>
              <a:miter/>
            </a:ln>
          </p:spPr>
        </p:sp>
      </p:grpSp>
      <p:grpSp>
        <p:nvGrpSpPr>
          <p:cNvPr id="14" name="Group 14"/>
          <p:cNvGrpSpPr/>
          <p:nvPr/>
        </p:nvGrpSpPr>
        <p:grpSpPr>
          <a:xfrm>
            <a:off x="1234440" y="1906524"/>
            <a:ext cx="4649724" cy="2347306"/>
            <a:chOff x="0" y="0"/>
            <a:chExt cx="6199632" cy="3129741"/>
          </a:xfrm>
        </p:grpSpPr>
        <p:sp>
          <p:nvSpPr>
            <p:cNvPr id="15" name="Freeform 15"/>
            <p:cNvSpPr/>
            <p:nvPr/>
          </p:nvSpPr>
          <p:spPr>
            <a:xfrm>
              <a:off x="0" y="0"/>
              <a:ext cx="6199632" cy="3129741"/>
            </a:xfrm>
            <a:custGeom>
              <a:avLst/>
              <a:gdLst/>
              <a:ahLst/>
              <a:cxnLst/>
              <a:rect l="l" t="t" r="r" b="b"/>
              <a:pathLst>
                <a:path w="6199632" h="3129741">
                  <a:moveTo>
                    <a:pt x="0" y="0"/>
                  </a:moveTo>
                  <a:lnTo>
                    <a:pt x="6199632" y="0"/>
                  </a:lnTo>
                  <a:lnTo>
                    <a:pt x="6199632" y="3129741"/>
                  </a:lnTo>
                  <a:lnTo>
                    <a:pt x="0" y="3129741"/>
                  </a:lnTo>
                  <a:close/>
                </a:path>
              </a:pathLst>
            </a:custGeom>
            <a:blipFill>
              <a:blip r:embed="rId2">
                <a:alphaModFix amt="0"/>
              </a:blip>
              <a:stretch>
                <a:fillRect t="-26910" b="49715"/>
              </a:stretch>
            </a:blipFill>
          </p:spPr>
        </p:sp>
        <p:sp>
          <p:nvSpPr>
            <p:cNvPr id="16" name="TextBox 16"/>
            <p:cNvSpPr txBox="1"/>
            <p:nvPr/>
          </p:nvSpPr>
          <p:spPr>
            <a:xfrm>
              <a:off x="0" y="-9525"/>
              <a:ext cx="6199632" cy="3139266"/>
            </a:xfrm>
            <a:prstGeom prst="rect">
              <a:avLst/>
            </a:prstGeom>
          </p:spPr>
          <p:txBody>
            <a:bodyPr lIns="0" tIns="0" rIns="0" bIns="0" rtlCol="0" anchor="ctr"/>
            <a:lstStyle/>
            <a:p>
              <a:pPr algn="l">
                <a:lnSpc>
                  <a:spcPts val="3839"/>
                </a:lnSpc>
              </a:pPr>
              <a:r>
                <a:rPr lang="en-US" sz="3199" b="1" spc="199">
                  <a:solidFill>
                    <a:srgbClr val="C1440E"/>
                  </a:solidFill>
                  <a:latin typeface="Cambria Bold"/>
                  <a:ea typeface="Cambria Bold"/>
                  <a:cs typeface="Cambria Bold"/>
                  <a:sym typeface="Cambria Bold"/>
                </a:rPr>
                <a:t>BELIEVE</a:t>
              </a:r>
            </a:p>
          </p:txBody>
        </p:sp>
      </p:grpSp>
      <p:sp>
        <p:nvSpPr>
          <p:cNvPr id="17" name="TextBox 17"/>
          <p:cNvSpPr txBox="1"/>
          <p:nvPr/>
        </p:nvSpPr>
        <p:spPr>
          <a:xfrm>
            <a:off x="1234440" y="3621214"/>
            <a:ext cx="4649724" cy="1959484"/>
          </a:xfrm>
          <a:prstGeom prst="rect">
            <a:avLst/>
          </a:prstGeom>
        </p:spPr>
        <p:txBody>
          <a:bodyPr lIns="0" tIns="0" rIns="0" bIns="0" rtlCol="0" anchor="t">
            <a:spAutoFit/>
          </a:bodyPr>
          <a:lstStyle/>
          <a:p>
            <a:pPr algn="l">
              <a:lnSpc>
                <a:spcPts val="5075"/>
              </a:lnSpc>
            </a:pPr>
            <a:r>
              <a:rPr lang="en-US" sz="3524">
                <a:solidFill>
                  <a:srgbClr val="F5F2E8"/>
                </a:solidFill>
                <a:latin typeface="Calibri (MS)"/>
                <a:ea typeface="Calibri (MS)"/>
                <a:cs typeface="Calibri (MS)"/>
                <a:sym typeface="Calibri (MS)"/>
              </a:rPr>
              <a:t>The fire is not God's verdict on me. The cross is.</a:t>
            </a:r>
          </a:p>
        </p:txBody>
      </p:sp>
      <p:grpSp>
        <p:nvGrpSpPr>
          <p:cNvPr id="18" name="Group 18"/>
          <p:cNvGrpSpPr/>
          <p:nvPr/>
        </p:nvGrpSpPr>
        <p:grpSpPr>
          <a:xfrm>
            <a:off x="6560439" y="2527935"/>
            <a:ext cx="5436870" cy="3516630"/>
            <a:chOff x="0" y="0"/>
            <a:chExt cx="7249160" cy="4688840"/>
          </a:xfrm>
        </p:grpSpPr>
        <p:sp>
          <p:nvSpPr>
            <p:cNvPr id="19" name="Freeform 19"/>
            <p:cNvSpPr/>
            <p:nvPr/>
          </p:nvSpPr>
          <p:spPr>
            <a:xfrm>
              <a:off x="0" y="0"/>
              <a:ext cx="7249160" cy="4688840"/>
            </a:xfrm>
            <a:custGeom>
              <a:avLst/>
              <a:gdLst/>
              <a:ahLst/>
              <a:cxnLst/>
              <a:rect l="l" t="t" r="r" b="b"/>
              <a:pathLst>
                <a:path w="7249160" h="4688840">
                  <a:moveTo>
                    <a:pt x="0" y="147066"/>
                  </a:moveTo>
                  <a:cubicBezTo>
                    <a:pt x="0" y="65913"/>
                    <a:pt x="65913" y="0"/>
                    <a:pt x="147066" y="0"/>
                  </a:cubicBezTo>
                  <a:lnTo>
                    <a:pt x="7102094" y="0"/>
                  </a:lnTo>
                  <a:cubicBezTo>
                    <a:pt x="7183374" y="0"/>
                    <a:pt x="7249160" y="65913"/>
                    <a:pt x="7249160" y="147066"/>
                  </a:cubicBezTo>
                  <a:lnTo>
                    <a:pt x="7249160" y="4541774"/>
                  </a:lnTo>
                  <a:cubicBezTo>
                    <a:pt x="7249160" y="4623054"/>
                    <a:pt x="7183247" y="4688840"/>
                    <a:pt x="7102094" y="4688840"/>
                  </a:cubicBezTo>
                  <a:lnTo>
                    <a:pt x="147066" y="4688840"/>
                  </a:lnTo>
                  <a:cubicBezTo>
                    <a:pt x="65913" y="4688840"/>
                    <a:pt x="0" y="4622927"/>
                    <a:pt x="0" y="4541774"/>
                  </a:cubicBezTo>
                  <a:close/>
                </a:path>
              </a:pathLst>
            </a:custGeom>
            <a:solidFill>
              <a:srgbClr val="1C2A54"/>
            </a:solidFill>
            <a:ln w="19050" cap="sq">
              <a:solidFill>
                <a:srgbClr val="C1440E"/>
              </a:solidFill>
              <a:prstDash val="solid"/>
              <a:miter/>
            </a:ln>
          </p:spPr>
        </p:sp>
      </p:grpSp>
      <p:grpSp>
        <p:nvGrpSpPr>
          <p:cNvPr id="20" name="Group 20"/>
          <p:cNvGrpSpPr/>
          <p:nvPr/>
        </p:nvGrpSpPr>
        <p:grpSpPr>
          <a:xfrm>
            <a:off x="6898530" y="2090053"/>
            <a:ext cx="4649724" cy="1980247"/>
            <a:chOff x="0" y="0"/>
            <a:chExt cx="6199632" cy="2640329"/>
          </a:xfrm>
        </p:grpSpPr>
        <p:sp>
          <p:nvSpPr>
            <p:cNvPr id="21" name="Freeform 21"/>
            <p:cNvSpPr/>
            <p:nvPr/>
          </p:nvSpPr>
          <p:spPr>
            <a:xfrm>
              <a:off x="0" y="0"/>
              <a:ext cx="6199632" cy="2640329"/>
            </a:xfrm>
            <a:custGeom>
              <a:avLst/>
              <a:gdLst/>
              <a:ahLst/>
              <a:cxnLst/>
              <a:rect l="l" t="t" r="r" b="b"/>
              <a:pathLst>
                <a:path w="6199632" h="2640329">
                  <a:moveTo>
                    <a:pt x="0" y="0"/>
                  </a:moveTo>
                  <a:lnTo>
                    <a:pt x="6199632" y="0"/>
                  </a:lnTo>
                  <a:lnTo>
                    <a:pt x="6199632" y="2640329"/>
                  </a:lnTo>
                  <a:lnTo>
                    <a:pt x="0" y="2640329"/>
                  </a:lnTo>
                  <a:close/>
                </a:path>
              </a:pathLst>
            </a:custGeom>
            <a:blipFill>
              <a:blip r:embed="rId2">
                <a:alphaModFix amt="0"/>
              </a:blip>
              <a:stretch>
                <a:fillRect t="-31899" b="40395"/>
              </a:stretch>
            </a:blipFill>
          </p:spPr>
        </p:sp>
        <p:sp>
          <p:nvSpPr>
            <p:cNvPr id="22" name="TextBox 22"/>
            <p:cNvSpPr txBox="1"/>
            <p:nvPr/>
          </p:nvSpPr>
          <p:spPr>
            <a:xfrm>
              <a:off x="0" y="-19050"/>
              <a:ext cx="6199632" cy="2659379"/>
            </a:xfrm>
            <a:prstGeom prst="rect">
              <a:avLst/>
            </a:prstGeom>
          </p:spPr>
          <p:txBody>
            <a:bodyPr lIns="0" tIns="0" rIns="0" bIns="0" rtlCol="0" anchor="ctr"/>
            <a:lstStyle/>
            <a:p>
              <a:pPr algn="l">
                <a:lnSpc>
                  <a:spcPts val="3239"/>
                </a:lnSpc>
              </a:pPr>
              <a:r>
                <a:rPr lang="en-US" sz="2699" b="1" spc="168">
                  <a:solidFill>
                    <a:srgbClr val="C1440E"/>
                  </a:solidFill>
                  <a:latin typeface="Cambria Bold"/>
                  <a:ea typeface="Cambria Bold"/>
                  <a:cs typeface="Cambria Bold"/>
                  <a:sym typeface="Cambria Bold"/>
                </a:rPr>
                <a:t>RESPOND</a:t>
              </a:r>
            </a:p>
          </p:txBody>
        </p:sp>
      </p:grpSp>
      <p:sp>
        <p:nvSpPr>
          <p:cNvPr id="23" name="TextBox 23"/>
          <p:cNvSpPr txBox="1"/>
          <p:nvPr/>
        </p:nvSpPr>
        <p:spPr>
          <a:xfrm>
            <a:off x="6876574" y="3382137"/>
            <a:ext cx="5120735" cy="2306194"/>
          </a:xfrm>
          <a:prstGeom prst="rect">
            <a:avLst/>
          </a:prstGeom>
        </p:spPr>
        <p:txBody>
          <a:bodyPr lIns="0" tIns="0" rIns="0" bIns="0" rtlCol="0" anchor="t">
            <a:spAutoFit/>
          </a:bodyPr>
          <a:lstStyle/>
          <a:p>
            <a:pPr algn="l">
              <a:lnSpc>
                <a:spcPts val="4505"/>
              </a:lnSpc>
            </a:pPr>
            <a:r>
              <a:rPr lang="en-US" sz="3128">
                <a:solidFill>
                  <a:srgbClr val="F5F2E8"/>
                </a:solidFill>
                <a:latin typeface="Calibri (MS)"/>
                <a:ea typeface="Calibri (MS)"/>
                <a:cs typeface="Calibri (MS)"/>
                <a:sym typeface="Calibri (MS)"/>
              </a:rPr>
              <a:t>Stop asking “What did I do wrong?” and start asking “Lord, what are You showing me, and what are You forming in me?”</a:t>
            </a:r>
          </a:p>
        </p:txBody>
      </p:sp>
      <p:grpSp>
        <p:nvGrpSpPr>
          <p:cNvPr id="24" name="Group 24"/>
          <p:cNvGrpSpPr/>
          <p:nvPr/>
        </p:nvGrpSpPr>
        <p:grpSpPr>
          <a:xfrm>
            <a:off x="12307443" y="2527935"/>
            <a:ext cx="5436870" cy="3516630"/>
            <a:chOff x="0" y="0"/>
            <a:chExt cx="7249160" cy="4688840"/>
          </a:xfrm>
        </p:grpSpPr>
        <p:sp>
          <p:nvSpPr>
            <p:cNvPr id="25" name="Freeform 25"/>
            <p:cNvSpPr/>
            <p:nvPr/>
          </p:nvSpPr>
          <p:spPr>
            <a:xfrm>
              <a:off x="0" y="0"/>
              <a:ext cx="7249160" cy="4688840"/>
            </a:xfrm>
            <a:custGeom>
              <a:avLst/>
              <a:gdLst/>
              <a:ahLst/>
              <a:cxnLst/>
              <a:rect l="l" t="t" r="r" b="b"/>
              <a:pathLst>
                <a:path w="7249160" h="4688840">
                  <a:moveTo>
                    <a:pt x="0" y="147066"/>
                  </a:moveTo>
                  <a:cubicBezTo>
                    <a:pt x="0" y="65913"/>
                    <a:pt x="65913" y="0"/>
                    <a:pt x="147066" y="0"/>
                  </a:cubicBezTo>
                  <a:lnTo>
                    <a:pt x="7102094" y="0"/>
                  </a:lnTo>
                  <a:cubicBezTo>
                    <a:pt x="7183374" y="0"/>
                    <a:pt x="7249160" y="65913"/>
                    <a:pt x="7249160" y="147066"/>
                  </a:cubicBezTo>
                  <a:lnTo>
                    <a:pt x="7249160" y="4541774"/>
                  </a:lnTo>
                  <a:cubicBezTo>
                    <a:pt x="7249160" y="4623054"/>
                    <a:pt x="7183247" y="4688840"/>
                    <a:pt x="7102094" y="4688840"/>
                  </a:cubicBezTo>
                  <a:lnTo>
                    <a:pt x="147066" y="4688840"/>
                  </a:lnTo>
                  <a:cubicBezTo>
                    <a:pt x="65913" y="4688840"/>
                    <a:pt x="0" y="4622927"/>
                    <a:pt x="0" y="4541774"/>
                  </a:cubicBezTo>
                  <a:close/>
                </a:path>
              </a:pathLst>
            </a:custGeom>
            <a:solidFill>
              <a:srgbClr val="1C2A54"/>
            </a:solidFill>
            <a:ln w="19050" cap="sq">
              <a:solidFill>
                <a:srgbClr val="C1440E"/>
              </a:solidFill>
              <a:prstDash val="solid"/>
              <a:miter/>
            </a:ln>
          </p:spPr>
        </p:sp>
      </p:grpSp>
      <p:grpSp>
        <p:nvGrpSpPr>
          <p:cNvPr id="26" name="Group 26"/>
          <p:cNvGrpSpPr/>
          <p:nvPr/>
        </p:nvGrpSpPr>
        <p:grpSpPr>
          <a:xfrm>
            <a:off x="12769596" y="1983746"/>
            <a:ext cx="4649724" cy="2192862"/>
            <a:chOff x="0" y="0"/>
            <a:chExt cx="6199632" cy="2923816"/>
          </a:xfrm>
        </p:grpSpPr>
        <p:sp>
          <p:nvSpPr>
            <p:cNvPr id="27" name="Freeform 27"/>
            <p:cNvSpPr/>
            <p:nvPr/>
          </p:nvSpPr>
          <p:spPr>
            <a:xfrm>
              <a:off x="0" y="0"/>
              <a:ext cx="6199632" cy="2923816"/>
            </a:xfrm>
            <a:custGeom>
              <a:avLst/>
              <a:gdLst/>
              <a:ahLst/>
              <a:cxnLst/>
              <a:rect l="l" t="t" r="r" b="b"/>
              <a:pathLst>
                <a:path w="6199632" h="2923816">
                  <a:moveTo>
                    <a:pt x="0" y="0"/>
                  </a:moveTo>
                  <a:lnTo>
                    <a:pt x="6199632" y="0"/>
                  </a:lnTo>
                  <a:lnTo>
                    <a:pt x="6199632" y="2923816"/>
                  </a:lnTo>
                  <a:lnTo>
                    <a:pt x="0" y="2923816"/>
                  </a:lnTo>
                  <a:close/>
                </a:path>
              </a:pathLst>
            </a:custGeom>
            <a:blipFill>
              <a:blip r:embed="rId2">
                <a:alphaModFix amt="0"/>
              </a:blip>
              <a:stretch>
                <a:fillRect t="-28806" b="46174"/>
              </a:stretch>
            </a:blipFill>
          </p:spPr>
        </p:sp>
        <p:sp>
          <p:nvSpPr>
            <p:cNvPr id="28" name="TextBox 28"/>
            <p:cNvSpPr txBox="1"/>
            <p:nvPr/>
          </p:nvSpPr>
          <p:spPr>
            <a:xfrm>
              <a:off x="0" y="-9525"/>
              <a:ext cx="6199632" cy="2933341"/>
            </a:xfrm>
            <a:prstGeom prst="rect">
              <a:avLst/>
            </a:prstGeom>
          </p:spPr>
          <p:txBody>
            <a:bodyPr lIns="0" tIns="0" rIns="0" bIns="0" rtlCol="0" anchor="ctr"/>
            <a:lstStyle/>
            <a:p>
              <a:pPr algn="l">
                <a:lnSpc>
                  <a:spcPts val="3599"/>
                </a:lnSpc>
              </a:pPr>
              <a:r>
                <a:rPr lang="en-US" sz="2999" b="1" spc="187">
                  <a:solidFill>
                    <a:srgbClr val="C1440E"/>
                  </a:solidFill>
                  <a:latin typeface="Cambria Bold"/>
                  <a:ea typeface="Cambria Bold"/>
                  <a:cs typeface="Cambria Bold"/>
                  <a:sym typeface="Cambria Bold"/>
                </a:rPr>
                <a:t>DO</a:t>
              </a:r>
            </a:p>
          </p:txBody>
        </p:sp>
      </p:grpSp>
      <p:sp>
        <p:nvSpPr>
          <p:cNvPr id="29" name="TextBox 29"/>
          <p:cNvSpPr txBox="1"/>
          <p:nvPr/>
        </p:nvSpPr>
        <p:spPr>
          <a:xfrm>
            <a:off x="12645009" y="3596336"/>
            <a:ext cx="4865035" cy="1841755"/>
          </a:xfrm>
          <a:prstGeom prst="rect">
            <a:avLst/>
          </a:prstGeom>
        </p:spPr>
        <p:txBody>
          <a:bodyPr lIns="0" tIns="0" rIns="0" bIns="0" rtlCol="0" anchor="t">
            <a:spAutoFit/>
          </a:bodyPr>
          <a:lstStyle/>
          <a:p>
            <a:pPr algn="l">
              <a:lnSpc>
                <a:spcPts val="4787"/>
              </a:lnSpc>
            </a:pPr>
            <a:r>
              <a:rPr lang="en-US" sz="3324">
                <a:solidFill>
                  <a:srgbClr val="F5F2E8"/>
                </a:solidFill>
                <a:latin typeface="Calibri (MS)"/>
                <a:ea typeface="Calibri (MS)"/>
                <a:cs typeface="Calibri (MS)"/>
                <a:sym typeface="Calibri (MS)"/>
              </a:rPr>
              <a:t>Build with what lasts, one relationship, one habit, one act of obedience at a time.</a:t>
            </a:r>
          </a:p>
        </p:txBody>
      </p:sp>
      <p:grpSp>
        <p:nvGrpSpPr>
          <p:cNvPr id="30" name="Group 30"/>
          <p:cNvGrpSpPr/>
          <p:nvPr/>
        </p:nvGrpSpPr>
        <p:grpSpPr>
          <a:xfrm>
            <a:off x="813435" y="6368415"/>
            <a:ext cx="16615410" cy="2967990"/>
            <a:chOff x="0" y="0"/>
            <a:chExt cx="22153880" cy="3957320"/>
          </a:xfrm>
        </p:grpSpPr>
        <p:sp>
          <p:nvSpPr>
            <p:cNvPr id="31" name="Freeform 31"/>
            <p:cNvSpPr/>
            <p:nvPr/>
          </p:nvSpPr>
          <p:spPr>
            <a:xfrm>
              <a:off x="0" y="0"/>
              <a:ext cx="22153880" cy="3957320"/>
            </a:xfrm>
            <a:custGeom>
              <a:avLst/>
              <a:gdLst/>
              <a:ahLst/>
              <a:cxnLst/>
              <a:rect l="l" t="t" r="r" b="b"/>
              <a:pathLst>
                <a:path w="22153880" h="3957320">
                  <a:moveTo>
                    <a:pt x="0" y="147193"/>
                  </a:moveTo>
                  <a:cubicBezTo>
                    <a:pt x="0" y="65913"/>
                    <a:pt x="65913" y="0"/>
                    <a:pt x="147193" y="0"/>
                  </a:cubicBezTo>
                  <a:lnTo>
                    <a:pt x="22006688" y="0"/>
                  </a:lnTo>
                  <a:cubicBezTo>
                    <a:pt x="22087968" y="0"/>
                    <a:pt x="22153880" y="65913"/>
                    <a:pt x="22153880" y="147193"/>
                  </a:cubicBezTo>
                  <a:lnTo>
                    <a:pt x="22153880" y="3810127"/>
                  </a:lnTo>
                  <a:cubicBezTo>
                    <a:pt x="22153880" y="3891407"/>
                    <a:pt x="22087968" y="3957320"/>
                    <a:pt x="22006688" y="3957320"/>
                  </a:cubicBezTo>
                  <a:lnTo>
                    <a:pt x="147193" y="3957320"/>
                  </a:lnTo>
                  <a:cubicBezTo>
                    <a:pt x="65913" y="3957320"/>
                    <a:pt x="0" y="3891407"/>
                    <a:pt x="0" y="3810127"/>
                  </a:cubicBezTo>
                  <a:close/>
                </a:path>
              </a:pathLst>
            </a:custGeom>
            <a:solidFill>
              <a:srgbClr val="1C2A54"/>
            </a:solidFill>
            <a:ln w="19050" cap="sq">
              <a:solidFill>
                <a:srgbClr val="D4AF37"/>
              </a:solidFill>
              <a:prstDash val="solid"/>
              <a:miter/>
            </a:ln>
          </p:spPr>
        </p:sp>
      </p:grpSp>
      <p:grpSp>
        <p:nvGrpSpPr>
          <p:cNvPr id="32" name="Group 32"/>
          <p:cNvGrpSpPr/>
          <p:nvPr/>
        </p:nvGrpSpPr>
        <p:grpSpPr>
          <a:xfrm>
            <a:off x="1336692" y="5764531"/>
            <a:ext cx="15773400" cy="2047939"/>
            <a:chOff x="0" y="0"/>
            <a:chExt cx="21031200" cy="2730586"/>
          </a:xfrm>
        </p:grpSpPr>
        <p:sp>
          <p:nvSpPr>
            <p:cNvPr id="33" name="Freeform 33"/>
            <p:cNvSpPr/>
            <p:nvPr/>
          </p:nvSpPr>
          <p:spPr>
            <a:xfrm>
              <a:off x="0" y="0"/>
              <a:ext cx="21031200" cy="2730586"/>
            </a:xfrm>
            <a:custGeom>
              <a:avLst/>
              <a:gdLst/>
              <a:ahLst/>
              <a:cxnLst/>
              <a:rect l="l" t="t" r="r" b="b"/>
              <a:pathLst>
                <a:path w="21031200" h="2730586">
                  <a:moveTo>
                    <a:pt x="0" y="0"/>
                  </a:moveTo>
                  <a:lnTo>
                    <a:pt x="21031200" y="0"/>
                  </a:lnTo>
                  <a:lnTo>
                    <a:pt x="21031200" y="2730586"/>
                  </a:lnTo>
                  <a:lnTo>
                    <a:pt x="0" y="2730586"/>
                  </a:lnTo>
                  <a:close/>
                </a:path>
              </a:pathLst>
            </a:custGeom>
            <a:blipFill>
              <a:blip r:embed="rId2">
                <a:alphaModFix amt="0"/>
              </a:blip>
              <a:stretch>
                <a:fillRect t="-138354" b="-61795"/>
              </a:stretch>
            </a:blipFill>
          </p:spPr>
        </p:sp>
        <p:sp>
          <p:nvSpPr>
            <p:cNvPr id="34" name="TextBox 34"/>
            <p:cNvSpPr txBox="1"/>
            <p:nvPr/>
          </p:nvSpPr>
          <p:spPr>
            <a:xfrm>
              <a:off x="0" y="-9525"/>
              <a:ext cx="21031200" cy="2740111"/>
            </a:xfrm>
            <a:prstGeom prst="rect">
              <a:avLst/>
            </a:prstGeom>
          </p:spPr>
          <p:txBody>
            <a:bodyPr lIns="0" tIns="0" rIns="0" bIns="0" rtlCol="0" anchor="ctr"/>
            <a:lstStyle/>
            <a:p>
              <a:pPr algn="l">
                <a:lnSpc>
                  <a:spcPts val="3359"/>
                </a:lnSpc>
              </a:pPr>
              <a:r>
                <a:rPr lang="en-US" sz="2799" b="1" i="1">
                  <a:solidFill>
                    <a:srgbClr val="D4AF37"/>
                  </a:solidFill>
                  <a:latin typeface="Cambria Bold Italics"/>
                  <a:ea typeface="Cambria Bold Italics"/>
                  <a:cs typeface="Cambria Bold Italics"/>
                  <a:sym typeface="Cambria Bold Italics"/>
                </a:rPr>
                <a:t>Colossians 2:6–7 </a:t>
              </a:r>
            </a:p>
          </p:txBody>
        </p:sp>
      </p:grpSp>
      <p:sp>
        <p:nvSpPr>
          <p:cNvPr id="35" name="TextBox 35"/>
          <p:cNvSpPr txBox="1"/>
          <p:nvPr/>
        </p:nvSpPr>
        <p:spPr>
          <a:xfrm>
            <a:off x="1234440" y="7123557"/>
            <a:ext cx="15773400" cy="1620165"/>
          </a:xfrm>
          <a:prstGeom prst="rect">
            <a:avLst/>
          </a:prstGeom>
        </p:spPr>
        <p:txBody>
          <a:bodyPr lIns="0" tIns="0" rIns="0" bIns="0" rtlCol="0" anchor="t">
            <a:spAutoFit/>
          </a:bodyPr>
          <a:lstStyle/>
          <a:p>
            <a:pPr algn="l">
              <a:lnSpc>
                <a:spcPts val="4132"/>
              </a:lnSpc>
            </a:pPr>
            <a:r>
              <a:rPr lang="en-US" sz="3074">
                <a:solidFill>
                  <a:srgbClr val="F5F2E8"/>
                </a:solidFill>
                <a:latin typeface="Calibri (MS)"/>
                <a:ea typeface="Calibri (MS)"/>
                <a:cs typeface="Calibri (MS)"/>
                <a:sym typeface="Calibri (MS)"/>
              </a:rPr>
              <a:t>6 Therefore as you have received Christ Jesus the Lord, so walk in Him,</a:t>
            </a:r>
          </a:p>
          <a:p>
            <a:pPr algn="l">
              <a:lnSpc>
                <a:spcPts val="4132"/>
              </a:lnSpc>
            </a:pPr>
            <a:r>
              <a:rPr lang="en-US" sz="3074">
                <a:solidFill>
                  <a:srgbClr val="F5F2E8"/>
                </a:solidFill>
                <a:latin typeface="Calibri (MS)"/>
                <a:ea typeface="Calibri (MS)"/>
                <a:cs typeface="Calibri (MS)"/>
                <a:sym typeface="Calibri (MS)"/>
              </a:rPr>
              <a:t>7 having been firmly rooted and now being built up in Him and established in your faith, just as you were instructed, and overflowing with gratitude.</a:t>
            </a:r>
          </a:p>
        </p:txBody>
      </p:sp>
      <p:grpSp>
        <p:nvGrpSpPr>
          <p:cNvPr id="36" name="Group 36"/>
          <p:cNvGrpSpPr/>
          <p:nvPr/>
        </p:nvGrpSpPr>
        <p:grpSpPr>
          <a:xfrm>
            <a:off x="17031865" y="158818"/>
            <a:ext cx="1094305" cy="1094305"/>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
        <p:nvSpPr>
          <p:cNvPr id="38" name="TextBox 38"/>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8306753" y="614362"/>
            <a:ext cx="1674495" cy="1674495"/>
            <a:chOff x="0" y="0"/>
            <a:chExt cx="2232660" cy="2232660"/>
          </a:xfrm>
        </p:grpSpPr>
        <p:sp>
          <p:nvSpPr>
            <p:cNvPr id="3" name="Freeform 3"/>
            <p:cNvSpPr/>
            <p:nvPr/>
          </p:nvSpPr>
          <p:spPr>
            <a:xfrm>
              <a:off x="0" y="0"/>
              <a:ext cx="2232660" cy="2232660"/>
            </a:xfrm>
            <a:custGeom>
              <a:avLst/>
              <a:gdLst/>
              <a:ahLst/>
              <a:cxnLst/>
              <a:rect l="l" t="t" r="r" b="b"/>
              <a:pathLst>
                <a:path w="2232660" h="2232660">
                  <a:moveTo>
                    <a:pt x="0" y="1116330"/>
                  </a:moveTo>
                  <a:cubicBezTo>
                    <a:pt x="0" y="499745"/>
                    <a:pt x="499745" y="0"/>
                    <a:pt x="1116330" y="0"/>
                  </a:cubicBezTo>
                  <a:cubicBezTo>
                    <a:pt x="1732915" y="0"/>
                    <a:pt x="2232660" y="499745"/>
                    <a:pt x="2232660" y="1116330"/>
                  </a:cubicBezTo>
                  <a:cubicBezTo>
                    <a:pt x="2232660" y="1732915"/>
                    <a:pt x="1732915" y="2232660"/>
                    <a:pt x="1116330" y="2232660"/>
                  </a:cubicBezTo>
                  <a:cubicBezTo>
                    <a:pt x="499745" y="2232660"/>
                    <a:pt x="0" y="1732915"/>
                    <a:pt x="0" y="1116330"/>
                  </a:cubicBezTo>
                  <a:close/>
                </a:path>
              </a:pathLst>
            </a:custGeom>
            <a:solidFill>
              <a:srgbClr val="17224A"/>
            </a:solidFill>
            <a:ln w="28575" cap="sq">
              <a:solidFill>
                <a:srgbClr val="D4AF37"/>
              </a:solidFill>
              <a:prstDash val="solid"/>
              <a:miter/>
            </a:ln>
          </p:spPr>
        </p:sp>
      </p:grpSp>
      <p:grpSp>
        <p:nvGrpSpPr>
          <p:cNvPr id="4" name="Group 4"/>
          <p:cNvGrpSpPr/>
          <p:nvPr/>
        </p:nvGrpSpPr>
        <p:grpSpPr>
          <a:xfrm>
            <a:off x="8853754" y="1056589"/>
            <a:ext cx="790042" cy="790042"/>
            <a:chOff x="0" y="0"/>
            <a:chExt cx="1053389" cy="1053389"/>
          </a:xfrm>
        </p:grpSpPr>
        <p:sp>
          <p:nvSpPr>
            <p:cNvPr id="5" name="Freeform 5" descr="icons/cross.png"/>
            <p:cNvSpPr/>
            <p:nvPr/>
          </p:nvSpPr>
          <p:spPr>
            <a:xfrm>
              <a:off x="0" y="0"/>
              <a:ext cx="1053338" cy="1053338"/>
            </a:xfrm>
            <a:custGeom>
              <a:avLst/>
              <a:gdLst/>
              <a:ahLst/>
              <a:cxnLst/>
              <a:rect l="l" t="t" r="r" b="b"/>
              <a:pathLst>
                <a:path w="1053338" h="1053338">
                  <a:moveTo>
                    <a:pt x="0" y="0"/>
                  </a:moveTo>
                  <a:lnTo>
                    <a:pt x="1053338" y="0"/>
                  </a:lnTo>
                  <a:lnTo>
                    <a:pt x="1053338" y="1053338"/>
                  </a:lnTo>
                  <a:lnTo>
                    <a:pt x="0" y="1053338"/>
                  </a:lnTo>
                  <a:lnTo>
                    <a:pt x="0" y="0"/>
                  </a:lnTo>
                  <a:close/>
                </a:path>
              </a:pathLst>
            </a:custGeom>
            <a:blipFill>
              <a:blip r:embed="rId2"/>
              <a:stretch>
                <a:fillRect r="-4" b="-4"/>
              </a:stretch>
            </a:blipFill>
          </p:spPr>
        </p:sp>
      </p:grpSp>
      <p:grpSp>
        <p:nvGrpSpPr>
          <p:cNvPr id="6" name="Group 6"/>
          <p:cNvGrpSpPr/>
          <p:nvPr/>
        </p:nvGrpSpPr>
        <p:grpSpPr>
          <a:xfrm>
            <a:off x="1922526" y="1660272"/>
            <a:ext cx="14442948" cy="3291840"/>
            <a:chOff x="0" y="0"/>
            <a:chExt cx="19257264" cy="4389120"/>
          </a:xfrm>
        </p:grpSpPr>
        <p:sp>
          <p:nvSpPr>
            <p:cNvPr id="7" name="Freeform 7"/>
            <p:cNvSpPr/>
            <p:nvPr/>
          </p:nvSpPr>
          <p:spPr>
            <a:xfrm>
              <a:off x="0" y="0"/>
              <a:ext cx="19257265" cy="4389120"/>
            </a:xfrm>
            <a:custGeom>
              <a:avLst/>
              <a:gdLst/>
              <a:ahLst/>
              <a:cxnLst/>
              <a:rect l="l" t="t" r="r" b="b"/>
              <a:pathLst>
                <a:path w="19257265" h="4389120">
                  <a:moveTo>
                    <a:pt x="0" y="0"/>
                  </a:moveTo>
                  <a:lnTo>
                    <a:pt x="19257265" y="0"/>
                  </a:lnTo>
                  <a:lnTo>
                    <a:pt x="19257265" y="4389120"/>
                  </a:lnTo>
                  <a:lnTo>
                    <a:pt x="0" y="4389120"/>
                  </a:lnTo>
                  <a:close/>
                </a:path>
              </a:pathLst>
            </a:custGeom>
            <a:blipFill>
              <a:blip r:embed="rId3">
                <a:alphaModFix amt="0"/>
              </a:blip>
              <a:stretch>
                <a:fillRect t="-54240" b="-16740"/>
              </a:stretch>
            </a:blipFill>
          </p:spPr>
        </p:sp>
        <p:sp>
          <p:nvSpPr>
            <p:cNvPr id="8" name="TextBox 8"/>
            <p:cNvSpPr txBox="1"/>
            <p:nvPr/>
          </p:nvSpPr>
          <p:spPr>
            <a:xfrm>
              <a:off x="0" y="-104775"/>
              <a:ext cx="19257264" cy="4493895"/>
            </a:xfrm>
            <a:prstGeom prst="rect">
              <a:avLst/>
            </a:prstGeom>
          </p:spPr>
          <p:txBody>
            <a:bodyPr lIns="0" tIns="0" rIns="0" bIns="0" rtlCol="0" anchor="ctr"/>
            <a:lstStyle/>
            <a:p>
              <a:pPr algn="ctr">
                <a:lnSpc>
                  <a:spcPts val="4445"/>
                </a:lnSpc>
              </a:pPr>
              <a:r>
                <a:rPr lang="en-US" sz="2849" i="1">
                  <a:solidFill>
                    <a:srgbClr val="F5F2E8"/>
                  </a:solidFill>
                  <a:latin typeface="Cambria Italics"/>
                  <a:ea typeface="Cambria Italics"/>
                  <a:cs typeface="Cambria Italics"/>
                  <a:sym typeface="Cambria Italics"/>
                </a:rPr>
                <a:t>Christ walked into the furnace of judgment that would have consumed us. He came out carrying the marks so that we could come out without the smell of smoke. We don't stand because we survived the fire perfectly. We stand because He finished the work.</a:t>
              </a:r>
            </a:p>
          </p:txBody>
        </p:sp>
      </p:grpSp>
      <p:grpSp>
        <p:nvGrpSpPr>
          <p:cNvPr id="9" name="Group 9"/>
          <p:cNvGrpSpPr/>
          <p:nvPr/>
        </p:nvGrpSpPr>
        <p:grpSpPr>
          <a:xfrm>
            <a:off x="676275" y="5108013"/>
            <a:ext cx="5436870" cy="2967990"/>
            <a:chOff x="0" y="0"/>
            <a:chExt cx="7249160" cy="3957320"/>
          </a:xfrm>
        </p:grpSpPr>
        <p:sp>
          <p:nvSpPr>
            <p:cNvPr id="10" name="Freeform 10"/>
            <p:cNvSpPr/>
            <p:nvPr/>
          </p:nvSpPr>
          <p:spPr>
            <a:xfrm>
              <a:off x="0" y="0"/>
              <a:ext cx="7249161" cy="3957320"/>
            </a:xfrm>
            <a:custGeom>
              <a:avLst/>
              <a:gdLst/>
              <a:ahLst/>
              <a:cxnLst/>
              <a:rect l="l" t="t" r="r" b="b"/>
              <a:pathLst>
                <a:path w="7249161" h="3957320">
                  <a:moveTo>
                    <a:pt x="0" y="147193"/>
                  </a:moveTo>
                  <a:cubicBezTo>
                    <a:pt x="0" y="65913"/>
                    <a:pt x="65913" y="0"/>
                    <a:pt x="147193" y="0"/>
                  </a:cubicBezTo>
                  <a:lnTo>
                    <a:pt x="7101967" y="0"/>
                  </a:lnTo>
                  <a:cubicBezTo>
                    <a:pt x="7183248" y="0"/>
                    <a:pt x="7249161" y="65913"/>
                    <a:pt x="7249161" y="147193"/>
                  </a:cubicBezTo>
                  <a:lnTo>
                    <a:pt x="7249161" y="3810127"/>
                  </a:lnTo>
                  <a:cubicBezTo>
                    <a:pt x="7249161" y="3891407"/>
                    <a:pt x="7183248" y="3957320"/>
                    <a:pt x="7101967" y="3957320"/>
                  </a:cubicBezTo>
                  <a:lnTo>
                    <a:pt x="147193" y="3957320"/>
                  </a:lnTo>
                  <a:cubicBezTo>
                    <a:pt x="65913" y="3957320"/>
                    <a:pt x="0" y="3891407"/>
                    <a:pt x="0" y="3810127"/>
                  </a:cubicBezTo>
                  <a:close/>
                </a:path>
              </a:pathLst>
            </a:custGeom>
            <a:solidFill>
              <a:srgbClr val="17224A"/>
            </a:solidFill>
            <a:ln w="19050" cap="sq">
              <a:solidFill>
                <a:srgbClr val="D4AF37"/>
              </a:solidFill>
              <a:prstDash val="solid"/>
              <a:miter/>
            </a:ln>
          </p:spPr>
        </p:sp>
      </p:grpSp>
      <p:grpSp>
        <p:nvGrpSpPr>
          <p:cNvPr id="11" name="Group 11"/>
          <p:cNvGrpSpPr/>
          <p:nvPr/>
        </p:nvGrpSpPr>
        <p:grpSpPr>
          <a:xfrm>
            <a:off x="1069848" y="4294887"/>
            <a:ext cx="4649724" cy="2559921"/>
            <a:chOff x="0" y="0"/>
            <a:chExt cx="6199632" cy="3413228"/>
          </a:xfrm>
        </p:grpSpPr>
        <p:sp>
          <p:nvSpPr>
            <p:cNvPr id="12" name="Freeform 12"/>
            <p:cNvSpPr/>
            <p:nvPr/>
          </p:nvSpPr>
          <p:spPr>
            <a:xfrm>
              <a:off x="0" y="0"/>
              <a:ext cx="6199632" cy="3413228"/>
            </a:xfrm>
            <a:custGeom>
              <a:avLst/>
              <a:gdLst/>
              <a:ahLst/>
              <a:cxnLst/>
              <a:rect l="l" t="t" r="r" b="b"/>
              <a:pathLst>
                <a:path w="6199632" h="3413228">
                  <a:moveTo>
                    <a:pt x="0" y="0"/>
                  </a:moveTo>
                  <a:lnTo>
                    <a:pt x="6199632" y="0"/>
                  </a:lnTo>
                  <a:lnTo>
                    <a:pt x="6199632" y="3413228"/>
                  </a:lnTo>
                  <a:lnTo>
                    <a:pt x="0" y="3413228"/>
                  </a:lnTo>
                  <a:close/>
                </a:path>
              </a:pathLst>
            </a:custGeom>
            <a:blipFill>
              <a:blip r:embed="rId3">
                <a:alphaModFix amt="0"/>
              </a:blip>
              <a:stretch>
                <a:fillRect t="-24675" b="53892"/>
              </a:stretch>
            </a:blipFill>
          </p:spPr>
        </p:sp>
        <p:sp>
          <p:nvSpPr>
            <p:cNvPr id="13" name="TextBox 13"/>
            <p:cNvSpPr txBox="1"/>
            <p:nvPr/>
          </p:nvSpPr>
          <p:spPr>
            <a:xfrm>
              <a:off x="0" y="-9525"/>
              <a:ext cx="6199632" cy="3422753"/>
            </a:xfrm>
            <a:prstGeom prst="rect">
              <a:avLst/>
            </a:prstGeom>
          </p:spPr>
          <p:txBody>
            <a:bodyPr lIns="0" tIns="0" rIns="0" bIns="0" rtlCol="0" anchor="ctr"/>
            <a:lstStyle/>
            <a:p>
              <a:pPr algn="ctr">
                <a:lnSpc>
                  <a:spcPts val="4199"/>
                </a:lnSpc>
              </a:pPr>
              <a:r>
                <a:rPr lang="en-US" sz="3499" b="1" spc="218">
                  <a:solidFill>
                    <a:srgbClr val="D4AF37"/>
                  </a:solidFill>
                  <a:latin typeface="Cambria Bold"/>
                  <a:ea typeface="Cambria Bold"/>
                  <a:cs typeface="Cambria Bold"/>
                  <a:sym typeface="Cambria Bold"/>
                </a:rPr>
                <a:t>COME</a:t>
              </a:r>
            </a:p>
          </p:txBody>
        </p:sp>
      </p:grpSp>
      <p:sp>
        <p:nvSpPr>
          <p:cNvPr id="14" name="TextBox 14"/>
          <p:cNvSpPr txBox="1"/>
          <p:nvPr/>
        </p:nvSpPr>
        <p:spPr>
          <a:xfrm>
            <a:off x="1069848" y="5971740"/>
            <a:ext cx="4649724" cy="600076"/>
          </a:xfrm>
          <a:prstGeom prst="rect">
            <a:avLst/>
          </a:prstGeom>
        </p:spPr>
        <p:txBody>
          <a:bodyPr lIns="0" tIns="0" rIns="0" bIns="0" rtlCol="0" anchor="t">
            <a:spAutoFit/>
          </a:bodyPr>
          <a:lstStyle/>
          <a:p>
            <a:pPr algn="ctr">
              <a:lnSpc>
                <a:spcPts val="4499"/>
              </a:lnSpc>
            </a:pPr>
            <a:r>
              <a:rPr lang="en-US" sz="3124">
                <a:solidFill>
                  <a:srgbClr val="F5F2E8"/>
                </a:solidFill>
                <a:latin typeface="Calibri (MS)"/>
                <a:ea typeface="Calibri (MS)"/>
                <a:cs typeface="Calibri (MS)"/>
                <a:sym typeface="Calibri (MS)"/>
              </a:rPr>
              <a:t>Let the foundation be laid.</a:t>
            </a:r>
          </a:p>
        </p:txBody>
      </p:sp>
      <p:grpSp>
        <p:nvGrpSpPr>
          <p:cNvPr id="15" name="Group 15"/>
          <p:cNvGrpSpPr/>
          <p:nvPr/>
        </p:nvGrpSpPr>
        <p:grpSpPr>
          <a:xfrm>
            <a:off x="6423279" y="5108013"/>
            <a:ext cx="5436870" cy="2967990"/>
            <a:chOff x="0" y="0"/>
            <a:chExt cx="7249160" cy="3957320"/>
          </a:xfrm>
        </p:grpSpPr>
        <p:sp>
          <p:nvSpPr>
            <p:cNvPr id="16" name="Freeform 16"/>
            <p:cNvSpPr/>
            <p:nvPr/>
          </p:nvSpPr>
          <p:spPr>
            <a:xfrm>
              <a:off x="0" y="0"/>
              <a:ext cx="7249161" cy="3957320"/>
            </a:xfrm>
            <a:custGeom>
              <a:avLst/>
              <a:gdLst/>
              <a:ahLst/>
              <a:cxnLst/>
              <a:rect l="l" t="t" r="r" b="b"/>
              <a:pathLst>
                <a:path w="7249161" h="3957320">
                  <a:moveTo>
                    <a:pt x="0" y="147193"/>
                  </a:moveTo>
                  <a:cubicBezTo>
                    <a:pt x="0" y="65913"/>
                    <a:pt x="65913" y="0"/>
                    <a:pt x="147193" y="0"/>
                  </a:cubicBezTo>
                  <a:lnTo>
                    <a:pt x="7101967" y="0"/>
                  </a:lnTo>
                  <a:cubicBezTo>
                    <a:pt x="7183248" y="0"/>
                    <a:pt x="7249161" y="65913"/>
                    <a:pt x="7249161" y="147193"/>
                  </a:cubicBezTo>
                  <a:lnTo>
                    <a:pt x="7249161" y="3810127"/>
                  </a:lnTo>
                  <a:cubicBezTo>
                    <a:pt x="7249161" y="3891407"/>
                    <a:pt x="7183248" y="3957320"/>
                    <a:pt x="7101967" y="3957320"/>
                  </a:cubicBezTo>
                  <a:lnTo>
                    <a:pt x="147193" y="3957320"/>
                  </a:lnTo>
                  <a:cubicBezTo>
                    <a:pt x="65913" y="3957320"/>
                    <a:pt x="0" y="3891407"/>
                    <a:pt x="0" y="3810127"/>
                  </a:cubicBezTo>
                  <a:close/>
                </a:path>
              </a:pathLst>
            </a:custGeom>
            <a:solidFill>
              <a:srgbClr val="17224A"/>
            </a:solidFill>
            <a:ln w="19050" cap="sq">
              <a:solidFill>
                <a:srgbClr val="D4AF37"/>
              </a:solidFill>
              <a:prstDash val="solid"/>
              <a:miter/>
            </a:ln>
          </p:spPr>
        </p:sp>
      </p:grpSp>
      <p:grpSp>
        <p:nvGrpSpPr>
          <p:cNvPr id="17" name="Group 17"/>
          <p:cNvGrpSpPr/>
          <p:nvPr/>
        </p:nvGrpSpPr>
        <p:grpSpPr>
          <a:xfrm>
            <a:off x="6819138" y="4294887"/>
            <a:ext cx="4649724" cy="2559921"/>
            <a:chOff x="0" y="0"/>
            <a:chExt cx="6199632" cy="3413228"/>
          </a:xfrm>
        </p:grpSpPr>
        <p:sp>
          <p:nvSpPr>
            <p:cNvPr id="18" name="Freeform 18"/>
            <p:cNvSpPr/>
            <p:nvPr/>
          </p:nvSpPr>
          <p:spPr>
            <a:xfrm>
              <a:off x="0" y="0"/>
              <a:ext cx="6199632" cy="3413228"/>
            </a:xfrm>
            <a:custGeom>
              <a:avLst/>
              <a:gdLst/>
              <a:ahLst/>
              <a:cxnLst/>
              <a:rect l="l" t="t" r="r" b="b"/>
              <a:pathLst>
                <a:path w="6199632" h="3413228">
                  <a:moveTo>
                    <a:pt x="0" y="0"/>
                  </a:moveTo>
                  <a:lnTo>
                    <a:pt x="6199632" y="0"/>
                  </a:lnTo>
                  <a:lnTo>
                    <a:pt x="6199632" y="3413228"/>
                  </a:lnTo>
                  <a:lnTo>
                    <a:pt x="0" y="3413228"/>
                  </a:lnTo>
                  <a:close/>
                </a:path>
              </a:pathLst>
            </a:custGeom>
            <a:blipFill>
              <a:blip r:embed="rId3">
                <a:alphaModFix amt="0"/>
              </a:blip>
              <a:stretch>
                <a:fillRect t="-24675" b="53892"/>
              </a:stretch>
            </a:blipFill>
          </p:spPr>
        </p:sp>
        <p:sp>
          <p:nvSpPr>
            <p:cNvPr id="19" name="TextBox 19"/>
            <p:cNvSpPr txBox="1"/>
            <p:nvPr/>
          </p:nvSpPr>
          <p:spPr>
            <a:xfrm>
              <a:off x="0" y="-9525"/>
              <a:ext cx="6199632" cy="3422753"/>
            </a:xfrm>
            <a:prstGeom prst="rect">
              <a:avLst/>
            </a:prstGeom>
          </p:spPr>
          <p:txBody>
            <a:bodyPr lIns="0" tIns="0" rIns="0" bIns="0" rtlCol="0" anchor="ctr"/>
            <a:lstStyle/>
            <a:p>
              <a:pPr algn="ctr">
                <a:lnSpc>
                  <a:spcPts val="4199"/>
                </a:lnSpc>
              </a:pPr>
              <a:r>
                <a:rPr lang="en-US" sz="3499" b="1" spc="218">
                  <a:solidFill>
                    <a:srgbClr val="D4AF37"/>
                  </a:solidFill>
                  <a:latin typeface="Cambria Bold"/>
                  <a:ea typeface="Cambria Bold"/>
                  <a:cs typeface="Cambria Bold"/>
                  <a:sym typeface="Cambria Bold"/>
                </a:rPr>
                <a:t>STAY</a:t>
              </a:r>
            </a:p>
          </p:txBody>
        </p:sp>
      </p:grpSp>
      <p:sp>
        <p:nvSpPr>
          <p:cNvPr id="20" name="TextBox 20"/>
          <p:cNvSpPr txBox="1"/>
          <p:nvPr/>
        </p:nvSpPr>
        <p:spPr>
          <a:xfrm>
            <a:off x="6816852" y="5971740"/>
            <a:ext cx="4649724" cy="1162051"/>
          </a:xfrm>
          <a:prstGeom prst="rect">
            <a:avLst/>
          </a:prstGeom>
        </p:spPr>
        <p:txBody>
          <a:bodyPr lIns="0" tIns="0" rIns="0" bIns="0" rtlCol="0" anchor="t">
            <a:spAutoFit/>
          </a:bodyPr>
          <a:lstStyle/>
          <a:p>
            <a:pPr algn="ctr">
              <a:lnSpc>
                <a:spcPts val="4499"/>
              </a:lnSpc>
            </a:pPr>
            <a:r>
              <a:rPr lang="en-US" sz="3124">
                <a:solidFill>
                  <a:srgbClr val="F5F2E8"/>
                </a:solidFill>
                <a:latin typeface="Calibri (MS)"/>
                <a:ea typeface="Calibri (MS)"/>
                <a:cs typeface="Calibri (MS)"/>
                <a:sym typeface="Calibri (MS)"/>
              </a:rPr>
              <a:t>You are in the fire, not abandoned in it.</a:t>
            </a:r>
          </a:p>
        </p:txBody>
      </p:sp>
      <p:grpSp>
        <p:nvGrpSpPr>
          <p:cNvPr id="21" name="Group 21"/>
          <p:cNvGrpSpPr/>
          <p:nvPr/>
        </p:nvGrpSpPr>
        <p:grpSpPr>
          <a:xfrm>
            <a:off x="12170283" y="5108013"/>
            <a:ext cx="5436870" cy="2967990"/>
            <a:chOff x="0" y="0"/>
            <a:chExt cx="7249160" cy="3957320"/>
          </a:xfrm>
        </p:grpSpPr>
        <p:sp>
          <p:nvSpPr>
            <p:cNvPr id="22" name="Freeform 22"/>
            <p:cNvSpPr/>
            <p:nvPr/>
          </p:nvSpPr>
          <p:spPr>
            <a:xfrm>
              <a:off x="0" y="0"/>
              <a:ext cx="7249161" cy="3957320"/>
            </a:xfrm>
            <a:custGeom>
              <a:avLst/>
              <a:gdLst/>
              <a:ahLst/>
              <a:cxnLst/>
              <a:rect l="l" t="t" r="r" b="b"/>
              <a:pathLst>
                <a:path w="7249161" h="3957320">
                  <a:moveTo>
                    <a:pt x="0" y="147193"/>
                  </a:moveTo>
                  <a:cubicBezTo>
                    <a:pt x="0" y="65913"/>
                    <a:pt x="65913" y="0"/>
                    <a:pt x="147193" y="0"/>
                  </a:cubicBezTo>
                  <a:lnTo>
                    <a:pt x="7101967" y="0"/>
                  </a:lnTo>
                  <a:cubicBezTo>
                    <a:pt x="7183248" y="0"/>
                    <a:pt x="7249161" y="65913"/>
                    <a:pt x="7249161" y="147193"/>
                  </a:cubicBezTo>
                  <a:lnTo>
                    <a:pt x="7249161" y="3810127"/>
                  </a:lnTo>
                  <a:cubicBezTo>
                    <a:pt x="7249161" y="3891407"/>
                    <a:pt x="7183248" y="3957320"/>
                    <a:pt x="7101967" y="3957320"/>
                  </a:cubicBezTo>
                  <a:lnTo>
                    <a:pt x="147193" y="3957320"/>
                  </a:lnTo>
                  <a:cubicBezTo>
                    <a:pt x="65913" y="3957320"/>
                    <a:pt x="0" y="3891407"/>
                    <a:pt x="0" y="3810127"/>
                  </a:cubicBezTo>
                  <a:close/>
                </a:path>
              </a:pathLst>
            </a:custGeom>
            <a:solidFill>
              <a:srgbClr val="17224A"/>
            </a:solidFill>
            <a:ln w="19050" cap="sq">
              <a:solidFill>
                <a:srgbClr val="D4AF37"/>
              </a:solidFill>
              <a:prstDash val="solid"/>
              <a:miter/>
            </a:ln>
          </p:spPr>
        </p:sp>
      </p:grpSp>
      <p:grpSp>
        <p:nvGrpSpPr>
          <p:cNvPr id="23" name="Group 23"/>
          <p:cNvGrpSpPr/>
          <p:nvPr/>
        </p:nvGrpSpPr>
        <p:grpSpPr>
          <a:xfrm>
            <a:off x="12563856" y="4294887"/>
            <a:ext cx="4649724" cy="2559921"/>
            <a:chOff x="0" y="0"/>
            <a:chExt cx="6199632" cy="3413228"/>
          </a:xfrm>
        </p:grpSpPr>
        <p:sp>
          <p:nvSpPr>
            <p:cNvPr id="24" name="Freeform 24"/>
            <p:cNvSpPr/>
            <p:nvPr/>
          </p:nvSpPr>
          <p:spPr>
            <a:xfrm>
              <a:off x="0" y="0"/>
              <a:ext cx="6199632" cy="3413228"/>
            </a:xfrm>
            <a:custGeom>
              <a:avLst/>
              <a:gdLst/>
              <a:ahLst/>
              <a:cxnLst/>
              <a:rect l="l" t="t" r="r" b="b"/>
              <a:pathLst>
                <a:path w="6199632" h="3413228">
                  <a:moveTo>
                    <a:pt x="0" y="0"/>
                  </a:moveTo>
                  <a:lnTo>
                    <a:pt x="6199632" y="0"/>
                  </a:lnTo>
                  <a:lnTo>
                    <a:pt x="6199632" y="3413228"/>
                  </a:lnTo>
                  <a:lnTo>
                    <a:pt x="0" y="3413228"/>
                  </a:lnTo>
                  <a:close/>
                </a:path>
              </a:pathLst>
            </a:custGeom>
            <a:blipFill>
              <a:blip r:embed="rId3">
                <a:alphaModFix amt="0"/>
              </a:blip>
              <a:stretch>
                <a:fillRect t="-24675" b="53892"/>
              </a:stretch>
            </a:blipFill>
          </p:spPr>
        </p:sp>
        <p:sp>
          <p:nvSpPr>
            <p:cNvPr id="25" name="TextBox 25"/>
            <p:cNvSpPr txBox="1"/>
            <p:nvPr/>
          </p:nvSpPr>
          <p:spPr>
            <a:xfrm>
              <a:off x="0" y="-9525"/>
              <a:ext cx="6199632" cy="3422753"/>
            </a:xfrm>
            <a:prstGeom prst="rect">
              <a:avLst/>
            </a:prstGeom>
          </p:spPr>
          <p:txBody>
            <a:bodyPr lIns="0" tIns="0" rIns="0" bIns="0" rtlCol="0" anchor="ctr"/>
            <a:lstStyle/>
            <a:p>
              <a:pPr algn="ctr">
                <a:lnSpc>
                  <a:spcPts val="4199"/>
                </a:lnSpc>
              </a:pPr>
              <a:r>
                <a:rPr lang="en-US" sz="3499" b="1" spc="218">
                  <a:solidFill>
                    <a:srgbClr val="D4AF37"/>
                  </a:solidFill>
                  <a:latin typeface="Cambria Bold"/>
                  <a:ea typeface="Cambria Bold"/>
                  <a:cs typeface="Cambria Bold"/>
                  <a:sym typeface="Cambria Bold"/>
                </a:rPr>
                <a:t>REBUILD</a:t>
              </a:r>
            </a:p>
          </p:txBody>
        </p:sp>
      </p:grpSp>
      <p:sp>
        <p:nvSpPr>
          <p:cNvPr id="26" name="TextBox 26"/>
          <p:cNvSpPr txBox="1"/>
          <p:nvPr/>
        </p:nvSpPr>
        <p:spPr>
          <a:xfrm>
            <a:off x="12563856" y="5971740"/>
            <a:ext cx="4649724" cy="1162051"/>
          </a:xfrm>
          <a:prstGeom prst="rect">
            <a:avLst/>
          </a:prstGeom>
        </p:spPr>
        <p:txBody>
          <a:bodyPr lIns="0" tIns="0" rIns="0" bIns="0" rtlCol="0" anchor="t">
            <a:spAutoFit/>
          </a:bodyPr>
          <a:lstStyle/>
          <a:p>
            <a:pPr algn="ctr">
              <a:lnSpc>
                <a:spcPts val="4499"/>
              </a:lnSpc>
            </a:pPr>
            <a:r>
              <a:rPr lang="en-US" sz="3124">
                <a:solidFill>
                  <a:srgbClr val="F5F2E8"/>
                </a:solidFill>
                <a:latin typeface="Calibri (MS)"/>
                <a:ea typeface="Calibri (MS)"/>
                <a:cs typeface="Calibri (MS)"/>
                <a:sym typeface="Calibri (MS)"/>
              </a:rPr>
              <a:t>Start putting gold where the straw used to be.</a:t>
            </a:r>
          </a:p>
        </p:txBody>
      </p:sp>
      <p:grpSp>
        <p:nvGrpSpPr>
          <p:cNvPr id="27" name="Group 27"/>
          <p:cNvGrpSpPr/>
          <p:nvPr/>
        </p:nvGrpSpPr>
        <p:grpSpPr>
          <a:xfrm>
            <a:off x="17031865" y="158818"/>
            <a:ext cx="1094305" cy="1094305"/>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
        <p:nvSpPr>
          <p:cNvPr id="29" name="TextBox 29"/>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11932920" y="0"/>
            <a:ext cx="6350508" cy="10287000"/>
            <a:chOff x="0" y="0"/>
            <a:chExt cx="8467344" cy="13716000"/>
          </a:xfrm>
        </p:grpSpPr>
        <p:sp>
          <p:nvSpPr>
            <p:cNvPr id="3" name="Freeform 3"/>
            <p:cNvSpPr/>
            <p:nvPr/>
          </p:nvSpPr>
          <p:spPr>
            <a:xfrm>
              <a:off x="0" y="0"/>
              <a:ext cx="8467344" cy="13716000"/>
            </a:xfrm>
            <a:custGeom>
              <a:avLst/>
              <a:gdLst/>
              <a:ahLst/>
              <a:cxnLst/>
              <a:rect l="l" t="t" r="r" b="b"/>
              <a:pathLst>
                <a:path w="8467344" h="13716000">
                  <a:moveTo>
                    <a:pt x="0" y="0"/>
                  </a:moveTo>
                  <a:lnTo>
                    <a:pt x="8467344" y="0"/>
                  </a:lnTo>
                  <a:lnTo>
                    <a:pt x="8467344" y="13716000"/>
                  </a:lnTo>
                  <a:lnTo>
                    <a:pt x="0" y="13716000"/>
                  </a:lnTo>
                  <a:close/>
                </a:path>
              </a:pathLst>
            </a:custGeom>
            <a:solidFill>
              <a:srgbClr val="17224A"/>
            </a:solidFill>
          </p:spPr>
        </p:sp>
      </p:grpSp>
      <p:grpSp>
        <p:nvGrpSpPr>
          <p:cNvPr id="4" name="Group 4"/>
          <p:cNvGrpSpPr/>
          <p:nvPr/>
        </p:nvGrpSpPr>
        <p:grpSpPr>
          <a:xfrm>
            <a:off x="13015912" y="3071812"/>
            <a:ext cx="4143375" cy="4143375"/>
            <a:chOff x="0" y="0"/>
            <a:chExt cx="5524500" cy="5524500"/>
          </a:xfrm>
        </p:grpSpPr>
        <p:sp>
          <p:nvSpPr>
            <p:cNvPr id="5" name="Freeform 5"/>
            <p:cNvSpPr/>
            <p:nvPr/>
          </p:nvSpPr>
          <p:spPr>
            <a:xfrm>
              <a:off x="0" y="0"/>
              <a:ext cx="5524500" cy="5524500"/>
            </a:xfrm>
            <a:custGeom>
              <a:avLst/>
              <a:gdLst/>
              <a:ahLst/>
              <a:cxnLst/>
              <a:rect l="l" t="t" r="r" b="b"/>
              <a:pathLst>
                <a:path w="5524500" h="5524500">
                  <a:moveTo>
                    <a:pt x="0" y="2762250"/>
                  </a:moveTo>
                  <a:cubicBezTo>
                    <a:pt x="0" y="1236726"/>
                    <a:pt x="1236726" y="0"/>
                    <a:pt x="2762250" y="0"/>
                  </a:cubicBezTo>
                  <a:cubicBezTo>
                    <a:pt x="4287774" y="0"/>
                    <a:pt x="5524500" y="1236726"/>
                    <a:pt x="5524500" y="2762250"/>
                  </a:cubicBezTo>
                  <a:cubicBezTo>
                    <a:pt x="5524500" y="4287774"/>
                    <a:pt x="4287774" y="5524500"/>
                    <a:pt x="2762250" y="5524500"/>
                  </a:cubicBezTo>
                  <a:cubicBezTo>
                    <a:pt x="1236726" y="5524500"/>
                    <a:pt x="0" y="4287774"/>
                    <a:pt x="0" y="2762250"/>
                  </a:cubicBezTo>
                  <a:close/>
                </a:path>
              </a:pathLst>
            </a:custGeom>
            <a:solidFill>
              <a:srgbClr val="17224A"/>
            </a:solidFill>
            <a:ln w="28575" cap="sq">
              <a:solidFill>
                <a:srgbClr val="C1440E"/>
              </a:solidFill>
              <a:prstDash val="solid"/>
              <a:miter/>
            </a:ln>
          </p:spPr>
        </p:sp>
      </p:grpSp>
      <p:grpSp>
        <p:nvGrpSpPr>
          <p:cNvPr id="6" name="Group 6"/>
          <p:cNvGrpSpPr/>
          <p:nvPr/>
        </p:nvGrpSpPr>
        <p:grpSpPr>
          <a:xfrm>
            <a:off x="14100048" y="4155948"/>
            <a:ext cx="1975104" cy="1975104"/>
            <a:chOff x="0" y="0"/>
            <a:chExt cx="2633472" cy="2633472"/>
          </a:xfrm>
        </p:grpSpPr>
        <p:sp>
          <p:nvSpPr>
            <p:cNvPr id="7" name="Freeform 7" descr="icons/flame.png"/>
            <p:cNvSpPr/>
            <p:nvPr/>
          </p:nvSpPr>
          <p:spPr>
            <a:xfrm>
              <a:off x="0" y="0"/>
              <a:ext cx="2633472" cy="2633472"/>
            </a:xfrm>
            <a:custGeom>
              <a:avLst/>
              <a:gdLst/>
              <a:ahLst/>
              <a:cxnLst/>
              <a:rect l="l" t="t" r="r" b="b"/>
              <a:pathLst>
                <a:path w="2633472" h="2633472">
                  <a:moveTo>
                    <a:pt x="0" y="0"/>
                  </a:moveTo>
                  <a:lnTo>
                    <a:pt x="2633472" y="0"/>
                  </a:lnTo>
                  <a:lnTo>
                    <a:pt x="2633472" y="2633472"/>
                  </a:lnTo>
                  <a:lnTo>
                    <a:pt x="0" y="2633472"/>
                  </a:lnTo>
                  <a:lnTo>
                    <a:pt x="0" y="0"/>
                  </a:lnTo>
                  <a:close/>
                </a:path>
              </a:pathLst>
            </a:custGeom>
            <a:blipFill>
              <a:blip r:embed="rId2"/>
              <a:stretch>
                <a:fillRect/>
              </a:stretch>
            </a:blipFill>
          </p:spPr>
        </p:sp>
      </p:grpSp>
      <p:grpSp>
        <p:nvGrpSpPr>
          <p:cNvPr id="8" name="Group 8"/>
          <p:cNvGrpSpPr/>
          <p:nvPr/>
        </p:nvGrpSpPr>
        <p:grpSpPr>
          <a:xfrm>
            <a:off x="1028700" y="1028700"/>
            <a:ext cx="10424160" cy="2743200"/>
            <a:chOff x="0" y="0"/>
            <a:chExt cx="13898880" cy="3657600"/>
          </a:xfrm>
        </p:grpSpPr>
        <p:sp>
          <p:nvSpPr>
            <p:cNvPr id="9" name="Freeform 9"/>
            <p:cNvSpPr/>
            <p:nvPr/>
          </p:nvSpPr>
          <p:spPr>
            <a:xfrm>
              <a:off x="0" y="0"/>
              <a:ext cx="13898880" cy="3657600"/>
            </a:xfrm>
            <a:custGeom>
              <a:avLst/>
              <a:gdLst/>
              <a:ahLst/>
              <a:cxnLst/>
              <a:rect l="l" t="t" r="r" b="b"/>
              <a:pathLst>
                <a:path w="13898880" h="3657600">
                  <a:moveTo>
                    <a:pt x="0" y="0"/>
                  </a:moveTo>
                  <a:lnTo>
                    <a:pt x="13898880" y="0"/>
                  </a:lnTo>
                  <a:lnTo>
                    <a:pt x="13898880" y="3657600"/>
                  </a:lnTo>
                  <a:lnTo>
                    <a:pt x="0" y="3657600"/>
                  </a:lnTo>
                  <a:close/>
                </a:path>
              </a:pathLst>
            </a:custGeom>
            <a:blipFill>
              <a:blip r:embed="rId3">
                <a:alphaModFix amt="0"/>
              </a:blip>
              <a:stretch>
                <a:fillRect t="-24043" b="-24043"/>
              </a:stretch>
            </a:blipFill>
          </p:spPr>
        </p:sp>
        <p:sp>
          <p:nvSpPr>
            <p:cNvPr id="10" name="TextBox 10"/>
            <p:cNvSpPr txBox="1"/>
            <p:nvPr/>
          </p:nvSpPr>
          <p:spPr>
            <a:xfrm>
              <a:off x="0" y="-47625"/>
              <a:ext cx="13898880" cy="3705225"/>
            </a:xfrm>
            <a:prstGeom prst="rect">
              <a:avLst/>
            </a:prstGeom>
          </p:spPr>
          <p:txBody>
            <a:bodyPr lIns="0" tIns="0" rIns="0" bIns="0" rtlCol="0" anchor="ctr"/>
            <a:lstStyle/>
            <a:p>
              <a:pPr algn="l">
                <a:lnSpc>
                  <a:spcPts val="8694"/>
                </a:lnSpc>
              </a:pPr>
              <a:r>
                <a:rPr lang="en-US" sz="6900" b="1">
                  <a:solidFill>
                    <a:srgbClr val="D4AF37"/>
                  </a:solidFill>
                  <a:latin typeface="Cambria Bold"/>
                  <a:ea typeface="Cambria Bold"/>
                  <a:cs typeface="Cambria Bold"/>
                  <a:sym typeface="Cambria Bold"/>
                </a:rPr>
                <a:t>BUILT ON CHRIST,</a:t>
              </a:r>
            </a:p>
            <a:p>
              <a:pPr algn="l">
                <a:lnSpc>
                  <a:spcPts val="8694"/>
                </a:lnSpc>
              </a:pPr>
              <a:r>
                <a:rPr lang="en-US" sz="6900" b="1">
                  <a:solidFill>
                    <a:srgbClr val="D4AF37"/>
                  </a:solidFill>
                  <a:latin typeface="Cambria Bold"/>
                  <a:ea typeface="Cambria Bold"/>
                  <a:cs typeface="Cambria Bold"/>
                  <a:sym typeface="Cambria Bold"/>
                </a:rPr>
                <a:t>TESTED BY FIRE</a:t>
              </a:r>
            </a:p>
          </p:txBody>
        </p:sp>
      </p:grpSp>
      <p:sp>
        <p:nvSpPr>
          <p:cNvPr id="11" name="AutoShape 11"/>
          <p:cNvSpPr/>
          <p:nvPr/>
        </p:nvSpPr>
        <p:spPr>
          <a:xfrm>
            <a:off x="1041843" y="3963337"/>
            <a:ext cx="4417698" cy="28606"/>
          </a:xfrm>
          <a:prstGeom prst="line">
            <a:avLst/>
          </a:prstGeom>
          <a:ln w="19050" cap="rnd">
            <a:solidFill>
              <a:srgbClr val="D4AF37"/>
            </a:solidFill>
            <a:prstDash val="solid"/>
            <a:headEnd type="none" w="sm" len="sm"/>
            <a:tailEnd type="none" w="sm" len="sm"/>
          </a:ln>
        </p:spPr>
      </p:sp>
      <p:grpSp>
        <p:nvGrpSpPr>
          <p:cNvPr id="12" name="Group 12"/>
          <p:cNvGrpSpPr/>
          <p:nvPr/>
        </p:nvGrpSpPr>
        <p:grpSpPr>
          <a:xfrm>
            <a:off x="1028700" y="4251960"/>
            <a:ext cx="10424160" cy="548640"/>
            <a:chOff x="0" y="0"/>
            <a:chExt cx="13898880" cy="731520"/>
          </a:xfrm>
        </p:grpSpPr>
        <p:sp>
          <p:nvSpPr>
            <p:cNvPr id="13" name="Freeform 13"/>
            <p:cNvSpPr/>
            <p:nvPr/>
          </p:nvSpPr>
          <p:spPr>
            <a:xfrm>
              <a:off x="0" y="0"/>
              <a:ext cx="13898880" cy="731520"/>
            </a:xfrm>
            <a:custGeom>
              <a:avLst/>
              <a:gdLst/>
              <a:ahLst/>
              <a:cxnLst/>
              <a:rect l="l" t="t" r="r" b="b"/>
              <a:pathLst>
                <a:path w="13898880" h="731520">
                  <a:moveTo>
                    <a:pt x="0" y="0"/>
                  </a:moveTo>
                  <a:lnTo>
                    <a:pt x="13898880" y="0"/>
                  </a:lnTo>
                  <a:lnTo>
                    <a:pt x="13898880" y="731520"/>
                  </a:lnTo>
                  <a:lnTo>
                    <a:pt x="0" y="731520"/>
                  </a:lnTo>
                  <a:close/>
                </a:path>
              </a:pathLst>
            </a:custGeom>
            <a:blipFill>
              <a:blip r:embed="rId3">
                <a:alphaModFix amt="0"/>
              </a:blip>
              <a:stretch>
                <a:fillRect t="-320215" b="-320215"/>
              </a:stretch>
            </a:blipFill>
          </p:spPr>
        </p:sp>
        <p:sp>
          <p:nvSpPr>
            <p:cNvPr id="14" name="TextBox 14"/>
            <p:cNvSpPr txBox="1"/>
            <p:nvPr/>
          </p:nvSpPr>
          <p:spPr>
            <a:xfrm>
              <a:off x="0" y="-9525"/>
              <a:ext cx="13898880" cy="741045"/>
            </a:xfrm>
            <a:prstGeom prst="rect">
              <a:avLst/>
            </a:prstGeom>
          </p:spPr>
          <p:txBody>
            <a:bodyPr lIns="0" tIns="0" rIns="0" bIns="0" rtlCol="0" anchor="ctr"/>
            <a:lstStyle/>
            <a:p>
              <a:pPr algn="l">
                <a:lnSpc>
                  <a:spcPts val="3060"/>
                </a:lnSpc>
              </a:pPr>
              <a:r>
                <a:rPr lang="en-US" sz="2550" b="1" i="1">
                  <a:solidFill>
                    <a:srgbClr val="F5F2E8"/>
                  </a:solidFill>
                  <a:latin typeface="Cambria Bold Italics"/>
                  <a:ea typeface="Cambria Bold Italics"/>
                  <a:cs typeface="Cambria Bold Italics"/>
                  <a:sym typeface="Cambria Bold Italics"/>
                </a:rPr>
                <a:t>Primary Text: 1 Corinthians 3:10–15</a:t>
              </a:r>
            </a:p>
          </p:txBody>
        </p:sp>
      </p:grpSp>
      <p:grpSp>
        <p:nvGrpSpPr>
          <p:cNvPr id="15" name="Group 15"/>
          <p:cNvGrpSpPr/>
          <p:nvPr/>
        </p:nvGrpSpPr>
        <p:grpSpPr>
          <a:xfrm>
            <a:off x="1028700" y="4840578"/>
            <a:ext cx="7886700" cy="1674522"/>
            <a:chOff x="0" y="-114300"/>
            <a:chExt cx="10620223" cy="1316745"/>
          </a:xfrm>
        </p:grpSpPr>
        <p:sp>
          <p:nvSpPr>
            <p:cNvPr id="16" name="Freeform 16"/>
            <p:cNvSpPr/>
            <p:nvPr/>
          </p:nvSpPr>
          <p:spPr>
            <a:xfrm>
              <a:off x="0" y="0"/>
              <a:ext cx="10039920" cy="1202445"/>
            </a:xfrm>
            <a:custGeom>
              <a:avLst/>
              <a:gdLst/>
              <a:ahLst/>
              <a:cxnLst/>
              <a:rect l="l" t="t" r="r" b="b"/>
              <a:pathLst>
                <a:path w="10039920" h="1202445">
                  <a:moveTo>
                    <a:pt x="0" y="0"/>
                  </a:moveTo>
                  <a:lnTo>
                    <a:pt x="10039920" y="0"/>
                  </a:lnTo>
                  <a:lnTo>
                    <a:pt x="10039920" y="1202445"/>
                  </a:lnTo>
                  <a:lnTo>
                    <a:pt x="0" y="1202445"/>
                  </a:lnTo>
                  <a:close/>
                </a:path>
              </a:pathLst>
            </a:custGeom>
            <a:blipFill>
              <a:blip r:embed="rId3">
                <a:alphaModFix amt="0"/>
              </a:blip>
              <a:stretch>
                <a:fillRect t="-179597" r="-38436" b="-170851"/>
              </a:stretch>
            </a:blipFill>
          </p:spPr>
        </p:sp>
        <p:sp>
          <p:nvSpPr>
            <p:cNvPr id="17" name="TextBox 17"/>
            <p:cNvSpPr txBox="1"/>
            <p:nvPr/>
          </p:nvSpPr>
          <p:spPr>
            <a:xfrm>
              <a:off x="0" y="-114300"/>
              <a:ext cx="10620223" cy="1316744"/>
            </a:xfrm>
            <a:prstGeom prst="rect">
              <a:avLst/>
            </a:prstGeom>
          </p:spPr>
          <p:txBody>
            <a:bodyPr lIns="0" tIns="0" rIns="0" bIns="0" rtlCol="0" anchor="ctr"/>
            <a:lstStyle/>
            <a:p>
              <a:pPr algn="l">
                <a:lnSpc>
                  <a:spcPts val="3887"/>
                </a:lnSpc>
              </a:pPr>
              <a:r>
                <a:rPr lang="en-US" sz="2699" dirty="0">
                  <a:solidFill>
                    <a:srgbClr val="A9B4D4"/>
                  </a:solidFill>
                  <a:latin typeface="Calibri (MS)"/>
                  <a:ea typeface="Calibri (MS)"/>
                  <a:cs typeface="Calibri (MS)"/>
                  <a:sym typeface="Calibri (MS)"/>
                </a:rPr>
                <a:t>Supporting Texts: Daniel 3:16–27  •  1 Peter 1:6–7  •  Malachi 3:3  •  Colossians 2:6–7</a:t>
              </a:r>
            </a:p>
          </p:txBody>
        </p:sp>
      </p:grpSp>
      <p:sp>
        <p:nvSpPr>
          <p:cNvPr id="18" name="TextBox 18"/>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grpSp>
        <p:nvGrpSpPr>
          <p:cNvPr id="19" name="Group 19"/>
          <p:cNvGrpSpPr/>
          <p:nvPr/>
        </p:nvGrpSpPr>
        <p:grpSpPr>
          <a:xfrm>
            <a:off x="17031865" y="158818"/>
            <a:ext cx="1094305" cy="109430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822960" y="617220"/>
            <a:ext cx="8229600" cy="548640"/>
            <a:chOff x="0" y="0"/>
            <a:chExt cx="10972800" cy="731520"/>
          </a:xfrm>
        </p:grpSpPr>
        <p:sp>
          <p:nvSpPr>
            <p:cNvPr id="3" name="Freeform 3"/>
            <p:cNvSpPr/>
            <p:nvPr/>
          </p:nvSpPr>
          <p:spPr>
            <a:xfrm>
              <a:off x="0" y="0"/>
              <a:ext cx="10972800" cy="731520"/>
            </a:xfrm>
            <a:custGeom>
              <a:avLst/>
              <a:gdLst/>
              <a:ahLst/>
              <a:cxnLst/>
              <a:rect l="l" t="t" r="r" b="b"/>
              <a:pathLst>
                <a:path w="10972800" h="731520">
                  <a:moveTo>
                    <a:pt x="0" y="0"/>
                  </a:moveTo>
                  <a:lnTo>
                    <a:pt x="10972800" y="0"/>
                  </a:lnTo>
                  <a:lnTo>
                    <a:pt x="10972800" y="731520"/>
                  </a:lnTo>
                  <a:lnTo>
                    <a:pt x="0" y="731520"/>
                  </a:lnTo>
                  <a:close/>
                </a:path>
              </a:pathLst>
            </a:custGeom>
            <a:blipFill>
              <a:blip r:embed="rId2">
                <a:alphaModFix amt="0"/>
              </a:blip>
              <a:stretch>
                <a:fillRect t="-242275" b="-242275"/>
              </a:stretch>
            </a:blipFill>
          </p:spPr>
        </p:sp>
        <p:sp>
          <p:nvSpPr>
            <p:cNvPr id="4" name="TextBox 4"/>
            <p:cNvSpPr txBox="1"/>
            <p:nvPr/>
          </p:nvSpPr>
          <p:spPr>
            <a:xfrm>
              <a:off x="0" y="-47625"/>
              <a:ext cx="10972800" cy="779145"/>
            </a:xfrm>
            <a:prstGeom prst="rect">
              <a:avLst/>
            </a:prstGeom>
          </p:spPr>
          <p:txBody>
            <a:bodyPr lIns="0" tIns="0" rIns="0" bIns="0" rtlCol="0" anchor="ctr"/>
            <a:lstStyle/>
            <a:p>
              <a:pPr algn="l">
                <a:lnSpc>
                  <a:spcPts val="2340"/>
                </a:lnSpc>
              </a:pPr>
              <a:r>
                <a:rPr lang="en-US" sz="1950" b="1" spc="299">
                  <a:solidFill>
                    <a:srgbClr val="C1440E"/>
                  </a:solidFill>
                  <a:latin typeface="Calibri (MS) Bold"/>
                  <a:ea typeface="Calibri (MS) Bold"/>
                  <a:cs typeface="Calibri (MS) Bold"/>
                  <a:sym typeface="Calibri (MS) Bold"/>
                </a:rPr>
                <a:t>POINT 1</a:t>
              </a:r>
            </a:p>
          </p:txBody>
        </p:sp>
      </p:grpSp>
      <p:sp>
        <p:nvSpPr>
          <p:cNvPr id="5" name="TextBox 5"/>
          <p:cNvSpPr txBox="1"/>
          <p:nvPr/>
        </p:nvSpPr>
        <p:spPr>
          <a:xfrm>
            <a:off x="822960" y="1137285"/>
            <a:ext cx="11795760" cy="1537335"/>
          </a:xfrm>
          <a:prstGeom prst="rect">
            <a:avLst/>
          </a:prstGeom>
        </p:spPr>
        <p:txBody>
          <a:bodyPr lIns="0" tIns="0" rIns="0" bIns="0" rtlCol="0" anchor="t">
            <a:spAutoFit/>
          </a:bodyPr>
          <a:lstStyle/>
          <a:p>
            <a:pPr algn="l">
              <a:lnSpc>
                <a:spcPts val="5508"/>
              </a:lnSpc>
            </a:pPr>
            <a:r>
              <a:rPr lang="en-US" sz="4500" b="1">
                <a:solidFill>
                  <a:srgbClr val="D4AF37"/>
                </a:solidFill>
                <a:latin typeface="Cambria Bold"/>
                <a:ea typeface="Cambria Bold"/>
                <a:cs typeface="Cambria Bold"/>
                <a:sym typeface="Cambria Bold"/>
              </a:rPr>
              <a:t>The Fire Tests What We Build,</a:t>
            </a:r>
          </a:p>
          <a:p>
            <a:pPr algn="l">
              <a:lnSpc>
                <a:spcPts val="5508"/>
              </a:lnSpc>
            </a:pPr>
            <a:r>
              <a:rPr lang="en-US" sz="4500" b="1">
                <a:solidFill>
                  <a:srgbClr val="D4AF37"/>
                </a:solidFill>
                <a:latin typeface="Cambria Bold"/>
                <a:ea typeface="Cambria Bold"/>
                <a:cs typeface="Cambria Bold"/>
                <a:sym typeface="Cambria Bold"/>
              </a:rPr>
              <a:t>Not What Christ Laid</a:t>
            </a:r>
          </a:p>
        </p:txBody>
      </p:sp>
      <p:grpSp>
        <p:nvGrpSpPr>
          <p:cNvPr id="6" name="Group 6"/>
          <p:cNvGrpSpPr/>
          <p:nvPr/>
        </p:nvGrpSpPr>
        <p:grpSpPr>
          <a:xfrm>
            <a:off x="10101262" y="911543"/>
            <a:ext cx="1331595" cy="1331595"/>
            <a:chOff x="0" y="0"/>
            <a:chExt cx="1775460" cy="1775460"/>
          </a:xfrm>
        </p:grpSpPr>
        <p:sp>
          <p:nvSpPr>
            <p:cNvPr id="7" name="Freeform 7"/>
            <p:cNvSpPr/>
            <p:nvPr/>
          </p:nvSpPr>
          <p:spPr>
            <a:xfrm>
              <a:off x="0" y="0"/>
              <a:ext cx="1775460" cy="1775460"/>
            </a:xfrm>
            <a:custGeom>
              <a:avLst/>
              <a:gdLst/>
              <a:ahLst/>
              <a:cxnLst/>
              <a:rect l="l" t="t" r="r" b="b"/>
              <a:pathLst>
                <a:path w="1775460" h="1775460">
                  <a:moveTo>
                    <a:pt x="0" y="887730"/>
                  </a:moveTo>
                  <a:cubicBezTo>
                    <a:pt x="0" y="397510"/>
                    <a:pt x="397510" y="0"/>
                    <a:pt x="887730" y="0"/>
                  </a:cubicBezTo>
                  <a:cubicBezTo>
                    <a:pt x="1377950" y="0"/>
                    <a:pt x="1775460" y="397510"/>
                    <a:pt x="1775460" y="887730"/>
                  </a:cubicBezTo>
                  <a:cubicBezTo>
                    <a:pt x="1775460" y="1377950"/>
                    <a:pt x="1377950" y="1775460"/>
                    <a:pt x="887730" y="1775460"/>
                  </a:cubicBezTo>
                  <a:cubicBezTo>
                    <a:pt x="397510" y="1775460"/>
                    <a:pt x="0" y="1377950"/>
                    <a:pt x="0" y="887730"/>
                  </a:cubicBezTo>
                  <a:close/>
                </a:path>
              </a:pathLst>
            </a:custGeom>
            <a:solidFill>
              <a:srgbClr val="17224A"/>
            </a:solidFill>
            <a:ln w="28575" cap="sq">
              <a:solidFill>
                <a:srgbClr val="D4AF37"/>
              </a:solidFill>
              <a:prstDash val="solid"/>
              <a:miter/>
            </a:ln>
          </p:spPr>
        </p:sp>
      </p:grpSp>
      <p:grpSp>
        <p:nvGrpSpPr>
          <p:cNvPr id="8" name="Group 8"/>
          <p:cNvGrpSpPr/>
          <p:nvPr/>
        </p:nvGrpSpPr>
        <p:grpSpPr>
          <a:xfrm>
            <a:off x="10454335" y="1264615"/>
            <a:ext cx="625450" cy="625450"/>
            <a:chOff x="0" y="0"/>
            <a:chExt cx="833933" cy="833933"/>
          </a:xfrm>
        </p:grpSpPr>
        <p:sp>
          <p:nvSpPr>
            <p:cNvPr id="9" name="Freeform 9" descr="icons/foundation.png"/>
            <p:cNvSpPr/>
            <p:nvPr/>
          </p:nvSpPr>
          <p:spPr>
            <a:xfrm>
              <a:off x="0" y="0"/>
              <a:ext cx="833882" cy="833882"/>
            </a:xfrm>
            <a:custGeom>
              <a:avLst/>
              <a:gdLst/>
              <a:ahLst/>
              <a:cxnLst/>
              <a:rect l="l" t="t" r="r" b="b"/>
              <a:pathLst>
                <a:path w="833882" h="833882">
                  <a:moveTo>
                    <a:pt x="0" y="0"/>
                  </a:moveTo>
                  <a:lnTo>
                    <a:pt x="833882" y="0"/>
                  </a:lnTo>
                  <a:lnTo>
                    <a:pt x="833882" y="833882"/>
                  </a:lnTo>
                  <a:lnTo>
                    <a:pt x="0" y="833882"/>
                  </a:lnTo>
                  <a:lnTo>
                    <a:pt x="0" y="0"/>
                  </a:lnTo>
                  <a:close/>
                </a:path>
              </a:pathLst>
            </a:custGeom>
            <a:blipFill>
              <a:blip r:embed="rId3"/>
              <a:stretch>
                <a:fillRect r="-6" b="-6"/>
              </a:stretch>
            </a:blipFill>
          </p:spPr>
        </p:sp>
      </p:grpSp>
      <p:sp>
        <p:nvSpPr>
          <p:cNvPr id="10" name="TextBox 10"/>
          <p:cNvSpPr txBox="1"/>
          <p:nvPr/>
        </p:nvSpPr>
        <p:spPr>
          <a:xfrm>
            <a:off x="822960" y="3069280"/>
            <a:ext cx="10419086" cy="4558830"/>
          </a:xfrm>
          <a:prstGeom prst="rect">
            <a:avLst/>
          </a:prstGeom>
        </p:spPr>
        <p:txBody>
          <a:bodyPr lIns="0" tIns="0" rIns="0" bIns="0" rtlCol="0" anchor="t">
            <a:spAutoFit/>
          </a:bodyPr>
          <a:lstStyle/>
          <a:p>
            <a:pPr marL="652614" lvl="1" indent="-326307" algn="l">
              <a:lnSpc>
                <a:spcPts val="5192"/>
              </a:lnSpc>
              <a:buFont typeface="Arial"/>
              <a:buChar char="•"/>
            </a:pPr>
            <a:r>
              <a:rPr lang="en-US" sz="3606">
                <a:solidFill>
                  <a:srgbClr val="F5F2E8"/>
                </a:solidFill>
                <a:latin typeface="Calibri (MS)"/>
                <a:ea typeface="Calibri (MS)"/>
                <a:cs typeface="Calibri (MS)"/>
                <a:sym typeface="Calibri (MS)"/>
              </a:rPr>
              <a:t>The foundation was laid by grace, not by effort. “according to the grace of God given to me” (v. 10)</a:t>
            </a:r>
          </a:p>
          <a:p>
            <a:pPr marL="652614" lvl="1" indent="-326307" algn="l">
              <a:lnSpc>
                <a:spcPts val="5192"/>
              </a:lnSpc>
              <a:buFont typeface="Arial"/>
              <a:buChar char="•"/>
            </a:pPr>
            <a:r>
              <a:rPr lang="en-US" sz="3606">
                <a:solidFill>
                  <a:srgbClr val="F5F2E8"/>
                </a:solidFill>
                <a:latin typeface="Calibri (MS)"/>
                <a:ea typeface="Calibri (MS)"/>
                <a:cs typeface="Calibri (MS)"/>
                <a:sym typeface="Calibri (MS)"/>
              </a:rPr>
              <a:t>There is only one foundation, and it is a Person, not a performance (v. 11)</a:t>
            </a:r>
          </a:p>
          <a:p>
            <a:pPr marL="652614" lvl="1" indent="-326307" algn="l">
              <a:lnSpc>
                <a:spcPts val="5192"/>
              </a:lnSpc>
              <a:buFont typeface="Arial"/>
              <a:buChar char="•"/>
            </a:pPr>
            <a:r>
              <a:rPr lang="en-US" sz="3606">
                <a:solidFill>
                  <a:srgbClr val="F5F2E8"/>
                </a:solidFill>
                <a:latin typeface="Calibri (MS)"/>
                <a:ea typeface="Calibri (MS)"/>
                <a:cs typeface="Calibri (MS)"/>
                <a:sym typeface="Calibri (MS)"/>
              </a:rPr>
              <a:t>The fire in this passage comes after the foundation is settled; it evaluates the building, never the ground</a:t>
            </a:r>
          </a:p>
        </p:txBody>
      </p:sp>
      <p:grpSp>
        <p:nvGrpSpPr>
          <p:cNvPr id="11" name="Group 11"/>
          <p:cNvGrpSpPr/>
          <p:nvPr/>
        </p:nvGrpSpPr>
        <p:grpSpPr>
          <a:xfrm>
            <a:off x="274320" y="6309360"/>
            <a:ext cx="3566160" cy="3566160"/>
            <a:chOff x="0" y="0"/>
            <a:chExt cx="4754880" cy="4754880"/>
          </a:xfrm>
        </p:grpSpPr>
        <p:sp>
          <p:nvSpPr>
            <p:cNvPr id="12" name="Freeform 12" descr="icons/foundation.png"/>
            <p:cNvSpPr/>
            <p:nvPr/>
          </p:nvSpPr>
          <p:spPr>
            <a:xfrm>
              <a:off x="0" y="0"/>
              <a:ext cx="4754880" cy="4754880"/>
            </a:xfrm>
            <a:custGeom>
              <a:avLst/>
              <a:gdLst/>
              <a:ahLst/>
              <a:cxnLst/>
              <a:rect l="l" t="t" r="r" b="b"/>
              <a:pathLst>
                <a:path w="4754880" h="4754880">
                  <a:moveTo>
                    <a:pt x="0" y="0"/>
                  </a:moveTo>
                  <a:lnTo>
                    <a:pt x="4754880" y="0"/>
                  </a:lnTo>
                  <a:lnTo>
                    <a:pt x="4754880" y="4754880"/>
                  </a:lnTo>
                  <a:lnTo>
                    <a:pt x="0" y="4754880"/>
                  </a:lnTo>
                  <a:lnTo>
                    <a:pt x="0" y="0"/>
                  </a:lnTo>
                  <a:close/>
                </a:path>
              </a:pathLst>
            </a:custGeom>
            <a:blipFill>
              <a:blip r:embed="rId3">
                <a:alphaModFix amt="9999"/>
              </a:blip>
              <a:stretch>
                <a:fillRect/>
              </a:stretch>
            </a:blipFill>
          </p:spPr>
        </p:sp>
      </p:grpSp>
      <p:grpSp>
        <p:nvGrpSpPr>
          <p:cNvPr id="13" name="Group 13"/>
          <p:cNvGrpSpPr/>
          <p:nvPr/>
        </p:nvGrpSpPr>
        <p:grpSpPr>
          <a:xfrm>
            <a:off x="11811000" y="1156335"/>
            <a:ext cx="5066538" cy="8111490"/>
            <a:chOff x="0" y="0"/>
            <a:chExt cx="6755384" cy="10815320"/>
          </a:xfrm>
        </p:grpSpPr>
        <p:sp>
          <p:nvSpPr>
            <p:cNvPr id="14" name="Freeform 14"/>
            <p:cNvSpPr/>
            <p:nvPr/>
          </p:nvSpPr>
          <p:spPr>
            <a:xfrm>
              <a:off x="0" y="0"/>
              <a:ext cx="6755384" cy="10815320"/>
            </a:xfrm>
            <a:custGeom>
              <a:avLst/>
              <a:gdLst/>
              <a:ahLst/>
              <a:cxnLst/>
              <a:rect l="l" t="t" r="r" b="b"/>
              <a:pathLst>
                <a:path w="6755384" h="10815320">
                  <a:moveTo>
                    <a:pt x="0" y="146812"/>
                  </a:moveTo>
                  <a:cubicBezTo>
                    <a:pt x="0" y="65786"/>
                    <a:pt x="65786" y="0"/>
                    <a:pt x="146812" y="0"/>
                  </a:cubicBezTo>
                  <a:lnTo>
                    <a:pt x="6608572" y="0"/>
                  </a:lnTo>
                  <a:cubicBezTo>
                    <a:pt x="6689725" y="0"/>
                    <a:pt x="6755384" y="65786"/>
                    <a:pt x="6755384" y="146812"/>
                  </a:cubicBezTo>
                  <a:lnTo>
                    <a:pt x="6755384" y="10668508"/>
                  </a:lnTo>
                  <a:cubicBezTo>
                    <a:pt x="6755384" y="10749661"/>
                    <a:pt x="6689598" y="10815320"/>
                    <a:pt x="6608572" y="10815320"/>
                  </a:cubicBezTo>
                  <a:lnTo>
                    <a:pt x="146812" y="10815320"/>
                  </a:lnTo>
                  <a:cubicBezTo>
                    <a:pt x="65786" y="10815320"/>
                    <a:pt x="0" y="10749534"/>
                    <a:pt x="0" y="10668508"/>
                  </a:cubicBezTo>
                  <a:close/>
                </a:path>
              </a:pathLst>
            </a:custGeom>
            <a:solidFill>
              <a:srgbClr val="1C2A54"/>
            </a:solidFill>
            <a:ln w="19050" cap="sq">
              <a:solidFill>
                <a:srgbClr val="D4AF37"/>
              </a:solidFill>
              <a:prstDash val="solid"/>
              <a:miter/>
            </a:ln>
          </p:spPr>
        </p:sp>
      </p:grpSp>
      <p:grpSp>
        <p:nvGrpSpPr>
          <p:cNvPr id="15" name="Group 15"/>
          <p:cNvGrpSpPr/>
          <p:nvPr/>
        </p:nvGrpSpPr>
        <p:grpSpPr>
          <a:xfrm>
            <a:off x="12028173" y="542135"/>
            <a:ext cx="3817829" cy="2192862"/>
            <a:chOff x="0" y="0"/>
            <a:chExt cx="5090439" cy="2923816"/>
          </a:xfrm>
        </p:grpSpPr>
        <p:sp>
          <p:nvSpPr>
            <p:cNvPr id="16" name="Freeform 16"/>
            <p:cNvSpPr/>
            <p:nvPr/>
          </p:nvSpPr>
          <p:spPr>
            <a:xfrm>
              <a:off x="0" y="0"/>
              <a:ext cx="5090439" cy="2923816"/>
            </a:xfrm>
            <a:custGeom>
              <a:avLst/>
              <a:gdLst/>
              <a:ahLst/>
              <a:cxnLst/>
              <a:rect l="l" t="t" r="r" b="b"/>
              <a:pathLst>
                <a:path w="5090439" h="2923816">
                  <a:moveTo>
                    <a:pt x="0" y="0"/>
                  </a:moveTo>
                  <a:lnTo>
                    <a:pt x="5090439" y="0"/>
                  </a:lnTo>
                  <a:lnTo>
                    <a:pt x="5090439" y="2923816"/>
                  </a:lnTo>
                  <a:lnTo>
                    <a:pt x="0" y="2923816"/>
                  </a:lnTo>
                  <a:close/>
                </a:path>
              </a:pathLst>
            </a:custGeom>
            <a:blipFill>
              <a:blip r:embed="rId2">
                <a:alphaModFix amt="0"/>
              </a:blip>
              <a:stretch>
                <a:fillRect t="-26591" r="-10652" b="51516"/>
              </a:stretch>
            </a:blipFill>
          </p:spPr>
        </p:sp>
        <p:sp>
          <p:nvSpPr>
            <p:cNvPr id="17" name="TextBox 17"/>
            <p:cNvSpPr txBox="1"/>
            <p:nvPr/>
          </p:nvSpPr>
          <p:spPr>
            <a:xfrm>
              <a:off x="0" y="-9525"/>
              <a:ext cx="5090439" cy="2933341"/>
            </a:xfrm>
            <a:prstGeom prst="rect">
              <a:avLst/>
            </a:prstGeom>
          </p:spPr>
          <p:txBody>
            <a:bodyPr lIns="0" tIns="0" rIns="0" bIns="0" rtlCol="0" anchor="ctr"/>
            <a:lstStyle/>
            <a:p>
              <a:pPr algn="l">
                <a:lnSpc>
                  <a:spcPts val="3599"/>
                </a:lnSpc>
              </a:pPr>
              <a:r>
                <a:rPr lang="en-US" sz="2999" b="1" i="1">
                  <a:solidFill>
                    <a:srgbClr val="D4AF37"/>
                  </a:solidFill>
                  <a:latin typeface="Cambria Bold Italics"/>
                  <a:ea typeface="Cambria Bold Italics"/>
                  <a:cs typeface="Cambria Bold Italics"/>
                  <a:sym typeface="Cambria Bold Italics"/>
                </a:rPr>
                <a:t>1 Corinthians 3:10–11</a:t>
              </a:r>
            </a:p>
          </p:txBody>
        </p:sp>
      </p:grpSp>
      <p:sp>
        <p:nvSpPr>
          <p:cNvPr id="18" name="TextBox 18"/>
          <p:cNvSpPr txBox="1"/>
          <p:nvPr/>
        </p:nvSpPr>
        <p:spPr>
          <a:xfrm>
            <a:off x="12042920" y="2289959"/>
            <a:ext cx="4568679" cy="5901541"/>
          </a:xfrm>
          <a:prstGeom prst="rect">
            <a:avLst/>
          </a:prstGeom>
        </p:spPr>
        <p:txBody>
          <a:bodyPr wrap="square" lIns="0" tIns="0" rIns="0" bIns="0" rtlCol="0" anchor="t">
            <a:spAutoFit/>
          </a:bodyPr>
          <a:lstStyle/>
          <a:p>
            <a:pPr algn="l">
              <a:lnSpc>
                <a:spcPts val="4081"/>
              </a:lnSpc>
            </a:pPr>
            <a:r>
              <a:rPr lang="en-US" sz="3037" dirty="0">
                <a:solidFill>
                  <a:srgbClr val="D4AF37"/>
                </a:solidFill>
                <a:latin typeface="Calibri (MS)"/>
                <a:ea typeface="Calibri (MS)"/>
                <a:cs typeface="Calibri (MS)"/>
                <a:sym typeface="Calibri (MS)"/>
              </a:rPr>
              <a:t>10</a:t>
            </a:r>
            <a:r>
              <a:rPr lang="en-US" sz="3037" dirty="0">
                <a:solidFill>
                  <a:srgbClr val="F5F2E8"/>
                </a:solidFill>
                <a:latin typeface="Calibri (MS)"/>
                <a:ea typeface="Calibri (MS)"/>
                <a:cs typeface="Calibri (MS)"/>
                <a:sym typeface="Calibri (MS)"/>
              </a:rPr>
              <a:t> According to the grace of God which was given to me, like a wise master builder I laid a foundation, and another is building on it. But each man must be careful how he builds on it.</a:t>
            </a:r>
          </a:p>
          <a:p>
            <a:pPr algn="l">
              <a:lnSpc>
                <a:spcPts val="4081"/>
              </a:lnSpc>
            </a:pPr>
            <a:r>
              <a:rPr lang="en-US" sz="3037" dirty="0">
                <a:solidFill>
                  <a:srgbClr val="D4AF37"/>
                </a:solidFill>
                <a:latin typeface="Calibri (MS)"/>
                <a:ea typeface="Calibri (MS)"/>
                <a:cs typeface="Calibri (MS)"/>
                <a:sym typeface="Calibri (MS)"/>
              </a:rPr>
              <a:t>11</a:t>
            </a:r>
            <a:r>
              <a:rPr lang="en-US" sz="3037" dirty="0">
                <a:solidFill>
                  <a:srgbClr val="C1440E"/>
                </a:solidFill>
                <a:latin typeface="Calibri (MS)"/>
                <a:ea typeface="Calibri (MS)"/>
                <a:cs typeface="Calibri (MS)"/>
                <a:sym typeface="Calibri (MS)"/>
              </a:rPr>
              <a:t> </a:t>
            </a:r>
            <a:r>
              <a:rPr lang="en-US" sz="3037" dirty="0">
                <a:solidFill>
                  <a:srgbClr val="F5F2E8"/>
                </a:solidFill>
                <a:latin typeface="Calibri (MS)"/>
                <a:ea typeface="Calibri (MS)"/>
                <a:cs typeface="Calibri (MS)"/>
                <a:sym typeface="Calibri (MS)"/>
              </a:rPr>
              <a:t>For no man can lay a foundation other than the one which is laid, which is Jesus Christ.</a:t>
            </a:r>
          </a:p>
        </p:txBody>
      </p:sp>
      <p:sp>
        <p:nvSpPr>
          <p:cNvPr id="19" name="TextBox 19"/>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grpSp>
        <p:nvGrpSpPr>
          <p:cNvPr id="20" name="Group 20"/>
          <p:cNvGrpSpPr/>
          <p:nvPr/>
        </p:nvGrpSpPr>
        <p:grpSpPr>
          <a:xfrm>
            <a:off x="17031865" y="158818"/>
            <a:ext cx="1094305" cy="109430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822960" y="617220"/>
            <a:ext cx="8229600" cy="548640"/>
            <a:chOff x="0" y="0"/>
            <a:chExt cx="10972800" cy="731520"/>
          </a:xfrm>
        </p:grpSpPr>
        <p:sp>
          <p:nvSpPr>
            <p:cNvPr id="3" name="Freeform 3"/>
            <p:cNvSpPr/>
            <p:nvPr/>
          </p:nvSpPr>
          <p:spPr>
            <a:xfrm>
              <a:off x="0" y="0"/>
              <a:ext cx="10972800" cy="731520"/>
            </a:xfrm>
            <a:custGeom>
              <a:avLst/>
              <a:gdLst/>
              <a:ahLst/>
              <a:cxnLst/>
              <a:rect l="l" t="t" r="r" b="b"/>
              <a:pathLst>
                <a:path w="10972800" h="731520">
                  <a:moveTo>
                    <a:pt x="0" y="0"/>
                  </a:moveTo>
                  <a:lnTo>
                    <a:pt x="10972800" y="0"/>
                  </a:lnTo>
                  <a:lnTo>
                    <a:pt x="10972800" y="731520"/>
                  </a:lnTo>
                  <a:lnTo>
                    <a:pt x="0" y="731520"/>
                  </a:lnTo>
                  <a:close/>
                </a:path>
              </a:pathLst>
            </a:custGeom>
            <a:blipFill>
              <a:blip r:embed="rId2">
                <a:alphaModFix amt="0"/>
              </a:blip>
              <a:stretch>
                <a:fillRect t="-242275" b="-242275"/>
              </a:stretch>
            </a:blipFill>
          </p:spPr>
        </p:sp>
        <p:sp>
          <p:nvSpPr>
            <p:cNvPr id="4" name="TextBox 4"/>
            <p:cNvSpPr txBox="1"/>
            <p:nvPr/>
          </p:nvSpPr>
          <p:spPr>
            <a:xfrm>
              <a:off x="0" y="-47625"/>
              <a:ext cx="10972800" cy="779145"/>
            </a:xfrm>
            <a:prstGeom prst="rect">
              <a:avLst/>
            </a:prstGeom>
          </p:spPr>
          <p:txBody>
            <a:bodyPr lIns="0" tIns="0" rIns="0" bIns="0" rtlCol="0" anchor="ctr"/>
            <a:lstStyle/>
            <a:p>
              <a:pPr algn="l">
                <a:lnSpc>
                  <a:spcPts val="2340"/>
                </a:lnSpc>
              </a:pPr>
              <a:r>
                <a:rPr lang="en-US" sz="1950" b="1" spc="299">
                  <a:solidFill>
                    <a:srgbClr val="C1440E"/>
                  </a:solidFill>
                  <a:latin typeface="Calibri (MS) Bold"/>
                  <a:ea typeface="Calibri (MS) Bold"/>
                  <a:cs typeface="Calibri (MS) Bold"/>
                  <a:sym typeface="Calibri (MS) Bold"/>
                </a:rPr>
                <a:t>POINT 2</a:t>
              </a:r>
            </a:p>
          </p:txBody>
        </p:sp>
      </p:grpSp>
      <p:sp>
        <p:nvSpPr>
          <p:cNvPr id="5" name="TextBox 5"/>
          <p:cNvSpPr txBox="1"/>
          <p:nvPr/>
        </p:nvSpPr>
        <p:spPr>
          <a:xfrm>
            <a:off x="822960" y="1137285"/>
            <a:ext cx="7322071" cy="1405509"/>
          </a:xfrm>
          <a:prstGeom prst="rect">
            <a:avLst/>
          </a:prstGeom>
        </p:spPr>
        <p:txBody>
          <a:bodyPr lIns="0" tIns="0" rIns="0" bIns="0" rtlCol="0" anchor="t">
            <a:spAutoFit/>
          </a:bodyPr>
          <a:lstStyle/>
          <a:p>
            <a:pPr algn="l">
              <a:lnSpc>
                <a:spcPts val="5508"/>
              </a:lnSpc>
            </a:pPr>
            <a:r>
              <a:rPr lang="en-US" sz="4500" b="1">
                <a:solidFill>
                  <a:srgbClr val="D4AF37"/>
                </a:solidFill>
                <a:latin typeface="Cambria Bold"/>
                <a:ea typeface="Cambria Bold"/>
                <a:cs typeface="Cambria Bold"/>
                <a:sym typeface="Cambria Bold"/>
              </a:rPr>
              <a:t>The Fire Exposes What</a:t>
            </a:r>
          </a:p>
          <a:p>
            <a:pPr algn="l">
              <a:lnSpc>
                <a:spcPts val="5508"/>
              </a:lnSpc>
            </a:pPr>
            <a:r>
              <a:rPr lang="en-US" sz="4500" b="1">
                <a:solidFill>
                  <a:srgbClr val="D4AF37"/>
                </a:solidFill>
                <a:latin typeface="Cambria Bold"/>
                <a:ea typeface="Cambria Bold"/>
                <a:cs typeface="Cambria Bold"/>
                <a:sym typeface="Cambria Bold"/>
              </a:rPr>
              <a:t>We're Really Made Of</a:t>
            </a:r>
          </a:p>
        </p:txBody>
      </p:sp>
      <p:grpSp>
        <p:nvGrpSpPr>
          <p:cNvPr id="6" name="Group 6"/>
          <p:cNvGrpSpPr/>
          <p:nvPr/>
        </p:nvGrpSpPr>
        <p:grpSpPr>
          <a:xfrm>
            <a:off x="9144000" y="1028700"/>
            <a:ext cx="1331595" cy="1331595"/>
            <a:chOff x="0" y="0"/>
            <a:chExt cx="1775460" cy="1775460"/>
          </a:xfrm>
        </p:grpSpPr>
        <p:sp>
          <p:nvSpPr>
            <p:cNvPr id="7" name="Freeform 7"/>
            <p:cNvSpPr/>
            <p:nvPr/>
          </p:nvSpPr>
          <p:spPr>
            <a:xfrm>
              <a:off x="0" y="0"/>
              <a:ext cx="1775460" cy="1775460"/>
            </a:xfrm>
            <a:custGeom>
              <a:avLst/>
              <a:gdLst/>
              <a:ahLst/>
              <a:cxnLst/>
              <a:rect l="l" t="t" r="r" b="b"/>
              <a:pathLst>
                <a:path w="1775460" h="1775460">
                  <a:moveTo>
                    <a:pt x="0" y="887730"/>
                  </a:moveTo>
                  <a:cubicBezTo>
                    <a:pt x="0" y="397510"/>
                    <a:pt x="397510" y="0"/>
                    <a:pt x="887730" y="0"/>
                  </a:cubicBezTo>
                  <a:cubicBezTo>
                    <a:pt x="1377950" y="0"/>
                    <a:pt x="1775460" y="397510"/>
                    <a:pt x="1775460" y="887730"/>
                  </a:cubicBezTo>
                  <a:cubicBezTo>
                    <a:pt x="1775460" y="1377950"/>
                    <a:pt x="1377950" y="1775460"/>
                    <a:pt x="887730" y="1775460"/>
                  </a:cubicBezTo>
                  <a:cubicBezTo>
                    <a:pt x="397510" y="1775460"/>
                    <a:pt x="0" y="1377950"/>
                    <a:pt x="0" y="887730"/>
                  </a:cubicBezTo>
                  <a:close/>
                </a:path>
              </a:pathLst>
            </a:custGeom>
            <a:solidFill>
              <a:srgbClr val="17224A"/>
            </a:solidFill>
            <a:ln w="28575" cap="sq">
              <a:solidFill>
                <a:srgbClr val="C1440E"/>
              </a:solidFill>
              <a:prstDash val="solid"/>
              <a:miter/>
            </a:ln>
          </p:spPr>
        </p:sp>
      </p:grpSp>
      <p:grpSp>
        <p:nvGrpSpPr>
          <p:cNvPr id="8" name="Group 8"/>
          <p:cNvGrpSpPr/>
          <p:nvPr/>
        </p:nvGrpSpPr>
        <p:grpSpPr>
          <a:xfrm>
            <a:off x="9497073" y="1381773"/>
            <a:ext cx="625450" cy="625450"/>
            <a:chOff x="0" y="0"/>
            <a:chExt cx="833933" cy="833933"/>
          </a:xfrm>
        </p:grpSpPr>
        <p:sp>
          <p:nvSpPr>
            <p:cNvPr id="9" name="Freeform 9" descr="icons/flame.png"/>
            <p:cNvSpPr/>
            <p:nvPr/>
          </p:nvSpPr>
          <p:spPr>
            <a:xfrm>
              <a:off x="0" y="0"/>
              <a:ext cx="833882" cy="833882"/>
            </a:xfrm>
            <a:custGeom>
              <a:avLst/>
              <a:gdLst/>
              <a:ahLst/>
              <a:cxnLst/>
              <a:rect l="l" t="t" r="r" b="b"/>
              <a:pathLst>
                <a:path w="833882" h="833882">
                  <a:moveTo>
                    <a:pt x="0" y="0"/>
                  </a:moveTo>
                  <a:lnTo>
                    <a:pt x="833882" y="0"/>
                  </a:lnTo>
                  <a:lnTo>
                    <a:pt x="833882" y="833882"/>
                  </a:lnTo>
                  <a:lnTo>
                    <a:pt x="0" y="833882"/>
                  </a:lnTo>
                  <a:lnTo>
                    <a:pt x="0" y="0"/>
                  </a:lnTo>
                  <a:close/>
                </a:path>
              </a:pathLst>
            </a:custGeom>
            <a:blipFill>
              <a:blip r:embed="rId3"/>
              <a:stretch>
                <a:fillRect r="-6" b="-6"/>
              </a:stretch>
            </a:blipFill>
          </p:spPr>
        </p:sp>
      </p:grpSp>
      <p:sp>
        <p:nvSpPr>
          <p:cNvPr id="10" name="TextBox 10"/>
          <p:cNvSpPr txBox="1"/>
          <p:nvPr/>
        </p:nvSpPr>
        <p:spPr>
          <a:xfrm>
            <a:off x="510235" y="2287773"/>
            <a:ext cx="10256825" cy="2924307"/>
          </a:xfrm>
          <a:prstGeom prst="rect">
            <a:avLst/>
          </a:prstGeom>
        </p:spPr>
        <p:txBody>
          <a:bodyPr lIns="0" tIns="0" rIns="0" bIns="0" rtlCol="0" anchor="t">
            <a:spAutoFit/>
          </a:bodyPr>
          <a:lstStyle/>
          <a:p>
            <a:pPr algn="l">
              <a:lnSpc>
                <a:spcPts val="5752"/>
              </a:lnSpc>
            </a:pPr>
            <a:endParaRPr/>
          </a:p>
          <a:p>
            <a:pPr marL="722482" lvl="1" indent="-361241" algn="l">
              <a:lnSpc>
                <a:spcPts val="5752"/>
              </a:lnSpc>
              <a:buFont typeface="Arial"/>
              <a:buChar char="•"/>
            </a:pPr>
            <a:r>
              <a:rPr lang="en-US" sz="3994">
                <a:solidFill>
                  <a:srgbClr val="F5F2E8"/>
                </a:solidFill>
                <a:latin typeface="Calibri (MS)"/>
                <a:ea typeface="Calibri (MS)"/>
                <a:cs typeface="Calibri (MS)"/>
                <a:sym typeface="Calibri (MS)"/>
              </a:rPr>
              <a:t>Fire burns what was never going to last anyway; wood, hay, straw are the things we build for ourselves (v. 12–13)</a:t>
            </a:r>
          </a:p>
        </p:txBody>
      </p:sp>
      <p:grpSp>
        <p:nvGrpSpPr>
          <p:cNvPr id="11" name="Group 11"/>
          <p:cNvGrpSpPr/>
          <p:nvPr/>
        </p:nvGrpSpPr>
        <p:grpSpPr>
          <a:xfrm>
            <a:off x="8709660" y="6720840"/>
            <a:ext cx="2743200" cy="2743200"/>
            <a:chOff x="0" y="0"/>
            <a:chExt cx="3657600" cy="3657600"/>
          </a:xfrm>
        </p:grpSpPr>
        <p:sp>
          <p:nvSpPr>
            <p:cNvPr id="12" name="Freeform 12" descr="icons/flame.png"/>
            <p:cNvSpPr/>
            <p:nvPr/>
          </p:nvSpPr>
          <p:spPr>
            <a:xfrm>
              <a:off x="0" y="0"/>
              <a:ext cx="3657600" cy="3657600"/>
            </a:xfrm>
            <a:custGeom>
              <a:avLst/>
              <a:gdLst/>
              <a:ahLst/>
              <a:cxnLst/>
              <a:rect l="l" t="t" r="r" b="b"/>
              <a:pathLst>
                <a:path w="3657600" h="3657600">
                  <a:moveTo>
                    <a:pt x="0" y="0"/>
                  </a:moveTo>
                  <a:lnTo>
                    <a:pt x="3657600" y="0"/>
                  </a:lnTo>
                  <a:lnTo>
                    <a:pt x="3657600" y="3657600"/>
                  </a:lnTo>
                  <a:lnTo>
                    <a:pt x="0" y="3657600"/>
                  </a:lnTo>
                  <a:lnTo>
                    <a:pt x="0" y="0"/>
                  </a:lnTo>
                  <a:close/>
                </a:path>
              </a:pathLst>
            </a:custGeom>
            <a:blipFill>
              <a:blip r:embed="rId3">
                <a:alphaModFix amt="9999"/>
              </a:blip>
              <a:stretch>
                <a:fillRect/>
              </a:stretch>
            </a:blipFill>
          </p:spPr>
        </p:sp>
      </p:grpSp>
      <p:grpSp>
        <p:nvGrpSpPr>
          <p:cNvPr id="13" name="Group 13"/>
          <p:cNvGrpSpPr/>
          <p:nvPr/>
        </p:nvGrpSpPr>
        <p:grpSpPr>
          <a:xfrm>
            <a:off x="11685751" y="1028700"/>
            <a:ext cx="5346114" cy="8755761"/>
            <a:chOff x="0" y="0"/>
            <a:chExt cx="7128152" cy="11674348"/>
          </a:xfrm>
        </p:grpSpPr>
        <p:sp>
          <p:nvSpPr>
            <p:cNvPr id="14" name="Freeform 14"/>
            <p:cNvSpPr/>
            <p:nvPr/>
          </p:nvSpPr>
          <p:spPr>
            <a:xfrm>
              <a:off x="0" y="0"/>
              <a:ext cx="7128152" cy="11674348"/>
            </a:xfrm>
            <a:custGeom>
              <a:avLst/>
              <a:gdLst/>
              <a:ahLst/>
              <a:cxnLst/>
              <a:rect l="l" t="t" r="r" b="b"/>
              <a:pathLst>
                <a:path w="7128152" h="11674348">
                  <a:moveTo>
                    <a:pt x="0" y="158473"/>
                  </a:moveTo>
                  <a:cubicBezTo>
                    <a:pt x="0" y="71011"/>
                    <a:pt x="69416" y="0"/>
                    <a:pt x="154913" y="0"/>
                  </a:cubicBezTo>
                  <a:lnTo>
                    <a:pt x="6973239" y="0"/>
                  </a:lnTo>
                  <a:cubicBezTo>
                    <a:pt x="7058870" y="0"/>
                    <a:pt x="7128152" y="71011"/>
                    <a:pt x="7128152" y="158473"/>
                  </a:cubicBezTo>
                  <a:lnTo>
                    <a:pt x="7128152" y="11515875"/>
                  </a:lnTo>
                  <a:cubicBezTo>
                    <a:pt x="7128152" y="11603474"/>
                    <a:pt x="7058736" y="11674348"/>
                    <a:pt x="6973239" y="11674348"/>
                  </a:cubicBezTo>
                  <a:lnTo>
                    <a:pt x="154913" y="11674348"/>
                  </a:lnTo>
                  <a:cubicBezTo>
                    <a:pt x="69416" y="11674348"/>
                    <a:pt x="0" y="11603337"/>
                    <a:pt x="0" y="11515875"/>
                  </a:cubicBezTo>
                  <a:close/>
                </a:path>
              </a:pathLst>
            </a:custGeom>
            <a:solidFill>
              <a:srgbClr val="1C2A54"/>
            </a:solidFill>
            <a:ln w="19050" cap="sq">
              <a:solidFill>
                <a:srgbClr val="D4AF37"/>
              </a:solidFill>
              <a:prstDash val="solid"/>
              <a:miter/>
            </a:ln>
          </p:spPr>
        </p:sp>
      </p:grpSp>
      <p:grpSp>
        <p:nvGrpSpPr>
          <p:cNvPr id="15" name="Group 15"/>
          <p:cNvGrpSpPr/>
          <p:nvPr/>
        </p:nvGrpSpPr>
        <p:grpSpPr>
          <a:xfrm>
            <a:off x="11869343" y="420808"/>
            <a:ext cx="3801694" cy="2047939"/>
            <a:chOff x="0" y="0"/>
            <a:chExt cx="4197296" cy="2261046"/>
          </a:xfrm>
        </p:grpSpPr>
        <p:sp>
          <p:nvSpPr>
            <p:cNvPr id="16" name="Freeform 16"/>
            <p:cNvSpPr/>
            <p:nvPr/>
          </p:nvSpPr>
          <p:spPr>
            <a:xfrm>
              <a:off x="0" y="0"/>
              <a:ext cx="4197295" cy="2261046"/>
            </a:xfrm>
            <a:custGeom>
              <a:avLst/>
              <a:gdLst/>
              <a:ahLst/>
              <a:cxnLst/>
              <a:rect l="l" t="t" r="r" b="b"/>
              <a:pathLst>
                <a:path w="4197295" h="2261046">
                  <a:moveTo>
                    <a:pt x="0" y="0"/>
                  </a:moveTo>
                  <a:lnTo>
                    <a:pt x="4197295" y="0"/>
                  </a:lnTo>
                  <a:lnTo>
                    <a:pt x="4197295" y="2261046"/>
                  </a:lnTo>
                  <a:lnTo>
                    <a:pt x="0" y="2261046"/>
                  </a:lnTo>
                  <a:close/>
                </a:path>
              </a:pathLst>
            </a:custGeom>
            <a:blipFill>
              <a:blip r:embed="rId2">
                <a:alphaModFix amt="0"/>
              </a:blip>
              <a:stretch>
                <a:fillRect t="-34386" r="-34198" b="37304"/>
              </a:stretch>
            </a:blipFill>
          </p:spPr>
        </p:sp>
        <p:sp>
          <p:nvSpPr>
            <p:cNvPr id="17" name="TextBox 17"/>
            <p:cNvSpPr txBox="1"/>
            <p:nvPr/>
          </p:nvSpPr>
          <p:spPr>
            <a:xfrm>
              <a:off x="0" y="-9525"/>
              <a:ext cx="4197296" cy="2270571"/>
            </a:xfrm>
            <a:prstGeom prst="rect">
              <a:avLst/>
            </a:prstGeom>
          </p:spPr>
          <p:txBody>
            <a:bodyPr lIns="0" tIns="0" rIns="0" bIns="0" rtlCol="0" anchor="ctr"/>
            <a:lstStyle/>
            <a:p>
              <a:pPr algn="l">
                <a:lnSpc>
                  <a:spcPts val="3359"/>
                </a:lnSpc>
              </a:pPr>
              <a:r>
                <a:rPr lang="en-US" sz="2799" b="1" i="1">
                  <a:solidFill>
                    <a:srgbClr val="D4AF37"/>
                  </a:solidFill>
                  <a:latin typeface="Cambria Bold Italics"/>
                  <a:ea typeface="Cambria Bold Italics"/>
                  <a:cs typeface="Cambria Bold Italics"/>
                  <a:sym typeface="Cambria Bold Italics"/>
                </a:rPr>
                <a:t>1 Corinthians 3:12–15</a:t>
              </a:r>
            </a:p>
          </p:txBody>
        </p:sp>
      </p:grpSp>
      <p:sp>
        <p:nvSpPr>
          <p:cNvPr id="18" name="TextBox 18"/>
          <p:cNvSpPr txBox="1"/>
          <p:nvPr/>
        </p:nvSpPr>
        <p:spPr>
          <a:xfrm>
            <a:off x="11850293" y="1850961"/>
            <a:ext cx="5181572" cy="8359839"/>
          </a:xfrm>
          <a:prstGeom prst="rect">
            <a:avLst/>
          </a:prstGeom>
        </p:spPr>
        <p:txBody>
          <a:bodyPr lIns="0" tIns="0" rIns="0" bIns="0" rtlCol="0" anchor="t">
            <a:spAutoFit/>
          </a:bodyPr>
          <a:lstStyle/>
          <a:p>
            <a:pPr algn="l">
              <a:lnSpc>
                <a:spcPts val="5100"/>
              </a:lnSpc>
            </a:pPr>
            <a:r>
              <a:rPr lang="en-US" sz="3795">
                <a:solidFill>
                  <a:srgbClr val="D4AF37"/>
                </a:solidFill>
                <a:latin typeface="Calibri (MS)"/>
                <a:ea typeface="Calibri (MS)"/>
                <a:cs typeface="Calibri (MS)"/>
                <a:sym typeface="Calibri (MS)"/>
              </a:rPr>
              <a:t>12 </a:t>
            </a:r>
            <a:r>
              <a:rPr lang="en-US" sz="3795">
                <a:solidFill>
                  <a:srgbClr val="FFFFFF"/>
                </a:solidFill>
                <a:latin typeface="Calibri (MS)"/>
                <a:ea typeface="Calibri (MS)"/>
                <a:cs typeface="Calibri (MS)"/>
                <a:sym typeface="Calibri (MS)"/>
              </a:rPr>
              <a:t>Now if any man builds on the foundation with gold, silver, precious stones, wood, hay, or straw,</a:t>
            </a:r>
          </a:p>
          <a:p>
            <a:pPr algn="l">
              <a:lnSpc>
                <a:spcPts val="5100"/>
              </a:lnSpc>
            </a:pPr>
            <a:r>
              <a:rPr lang="en-US" sz="3795">
                <a:solidFill>
                  <a:srgbClr val="D4AF37"/>
                </a:solidFill>
                <a:latin typeface="Calibri (MS)"/>
                <a:ea typeface="Calibri (MS)"/>
                <a:cs typeface="Calibri (MS)"/>
                <a:sym typeface="Calibri (MS)"/>
              </a:rPr>
              <a:t>13 </a:t>
            </a:r>
            <a:r>
              <a:rPr lang="en-US" sz="3795">
                <a:solidFill>
                  <a:srgbClr val="FFFFFF"/>
                </a:solidFill>
                <a:latin typeface="Calibri (MS)"/>
                <a:ea typeface="Calibri (MS)"/>
                <a:cs typeface="Calibri (MS)"/>
                <a:sym typeface="Calibri (MS)"/>
              </a:rPr>
              <a:t>each man's work will become evident; for the day will show it because it is to be revealed with fire, and the fire itself will test the quality of each man's work.</a:t>
            </a:r>
          </a:p>
          <a:p>
            <a:pPr algn="l">
              <a:lnSpc>
                <a:spcPts val="5100"/>
              </a:lnSpc>
            </a:pPr>
            <a:endParaRPr lang="en-US" sz="3795">
              <a:solidFill>
                <a:srgbClr val="FFFFFF"/>
              </a:solidFill>
              <a:latin typeface="Calibri (MS)"/>
              <a:ea typeface="Calibri (MS)"/>
              <a:cs typeface="Calibri (MS)"/>
              <a:sym typeface="Calibri (MS)"/>
            </a:endParaRPr>
          </a:p>
        </p:txBody>
      </p:sp>
      <p:grpSp>
        <p:nvGrpSpPr>
          <p:cNvPr id="19" name="Group 19"/>
          <p:cNvGrpSpPr/>
          <p:nvPr/>
        </p:nvGrpSpPr>
        <p:grpSpPr>
          <a:xfrm>
            <a:off x="17031865" y="158818"/>
            <a:ext cx="1094305" cy="109430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
        <p:nvSpPr>
          <p:cNvPr id="21" name="TextBox 21"/>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822960" y="617220"/>
            <a:ext cx="8229600" cy="548640"/>
            <a:chOff x="0" y="0"/>
            <a:chExt cx="10972800" cy="731520"/>
          </a:xfrm>
        </p:grpSpPr>
        <p:sp>
          <p:nvSpPr>
            <p:cNvPr id="3" name="Freeform 3"/>
            <p:cNvSpPr/>
            <p:nvPr/>
          </p:nvSpPr>
          <p:spPr>
            <a:xfrm>
              <a:off x="0" y="0"/>
              <a:ext cx="10972800" cy="731520"/>
            </a:xfrm>
            <a:custGeom>
              <a:avLst/>
              <a:gdLst/>
              <a:ahLst/>
              <a:cxnLst/>
              <a:rect l="l" t="t" r="r" b="b"/>
              <a:pathLst>
                <a:path w="10972800" h="731520">
                  <a:moveTo>
                    <a:pt x="0" y="0"/>
                  </a:moveTo>
                  <a:lnTo>
                    <a:pt x="10972800" y="0"/>
                  </a:lnTo>
                  <a:lnTo>
                    <a:pt x="10972800" y="731520"/>
                  </a:lnTo>
                  <a:lnTo>
                    <a:pt x="0" y="731520"/>
                  </a:lnTo>
                  <a:close/>
                </a:path>
              </a:pathLst>
            </a:custGeom>
            <a:blipFill>
              <a:blip r:embed="rId2">
                <a:alphaModFix amt="0"/>
              </a:blip>
              <a:stretch>
                <a:fillRect t="-242275" b="-242275"/>
              </a:stretch>
            </a:blipFill>
          </p:spPr>
        </p:sp>
        <p:sp>
          <p:nvSpPr>
            <p:cNvPr id="4" name="TextBox 4"/>
            <p:cNvSpPr txBox="1"/>
            <p:nvPr/>
          </p:nvSpPr>
          <p:spPr>
            <a:xfrm>
              <a:off x="0" y="-47625"/>
              <a:ext cx="10972800" cy="779145"/>
            </a:xfrm>
            <a:prstGeom prst="rect">
              <a:avLst/>
            </a:prstGeom>
          </p:spPr>
          <p:txBody>
            <a:bodyPr lIns="0" tIns="0" rIns="0" bIns="0" rtlCol="0" anchor="ctr"/>
            <a:lstStyle/>
            <a:p>
              <a:pPr algn="l">
                <a:lnSpc>
                  <a:spcPts val="2340"/>
                </a:lnSpc>
              </a:pPr>
              <a:r>
                <a:rPr lang="en-US" sz="1950" b="1" spc="299">
                  <a:solidFill>
                    <a:srgbClr val="C1440E"/>
                  </a:solidFill>
                  <a:latin typeface="Calibri (MS) Bold"/>
                  <a:ea typeface="Calibri (MS) Bold"/>
                  <a:cs typeface="Calibri (MS) Bold"/>
                  <a:sym typeface="Calibri (MS) Bold"/>
                </a:rPr>
                <a:t>POINT 2</a:t>
              </a:r>
            </a:p>
          </p:txBody>
        </p:sp>
      </p:grpSp>
      <p:sp>
        <p:nvSpPr>
          <p:cNvPr id="5" name="TextBox 5"/>
          <p:cNvSpPr txBox="1"/>
          <p:nvPr/>
        </p:nvSpPr>
        <p:spPr>
          <a:xfrm>
            <a:off x="822960" y="1137285"/>
            <a:ext cx="8398627" cy="1405509"/>
          </a:xfrm>
          <a:prstGeom prst="rect">
            <a:avLst/>
          </a:prstGeom>
        </p:spPr>
        <p:txBody>
          <a:bodyPr lIns="0" tIns="0" rIns="0" bIns="0" rtlCol="0" anchor="t">
            <a:spAutoFit/>
          </a:bodyPr>
          <a:lstStyle/>
          <a:p>
            <a:pPr algn="l">
              <a:lnSpc>
                <a:spcPts val="5508"/>
              </a:lnSpc>
            </a:pPr>
            <a:r>
              <a:rPr lang="en-US" sz="4500" b="1">
                <a:solidFill>
                  <a:srgbClr val="D4AF37"/>
                </a:solidFill>
                <a:latin typeface="Cambria Bold"/>
                <a:ea typeface="Cambria Bold"/>
                <a:cs typeface="Cambria Bold"/>
                <a:sym typeface="Cambria Bold"/>
              </a:rPr>
              <a:t>The Fire Exposes What</a:t>
            </a:r>
          </a:p>
          <a:p>
            <a:pPr algn="l">
              <a:lnSpc>
                <a:spcPts val="5508"/>
              </a:lnSpc>
            </a:pPr>
            <a:r>
              <a:rPr lang="en-US" sz="4500" b="1">
                <a:solidFill>
                  <a:srgbClr val="D4AF37"/>
                </a:solidFill>
                <a:latin typeface="Cambria Bold"/>
                <a:ea typeface="Cambria Bold"/>
                <a:cs typeface="Cambria Bold"/>
                <a:sym typeface="Cambria Bold"/>
              </a:rPr>
              <a:t>We're Really Made Of</a:t>
            </a:r>
          </a:p>
        </p:txBody>
      </p:sp>
      <p:grpSp>
        <p:nvGrpSpPr>
          <p:cNvPr id="6" name="Group 6"/>
          <p:cNvGrpSpPr/>
          <p:nvPr/>
        </p:nvGrpSpPr>
        <p:grpSpPr>
          <a:xfrm>
            <a:off x="9646717" y="1028700"/>
            <a:ext cx="1331595" cy="1331595"/>
            <a:chOff x="0" y="0"/>
            <a:chExt cx="1775460" cy="1775460"/>
          </a:xfrm>
        </p:grpSpPr>
        <p:sp>
          <p:nvSpPr>
            <p:cNvPr id="7" name="Freeform 7"/>
            <p:cNvSpPr/>
            <p:nvPr/>
          </p:nvSpPr>
          <p:spPr>
            <a:xfrm>
              <a:off x="0" y="0"/>
              <a:ext cx="1775460" cy="1775460"/>
            </a:xfrm>
            <a:custGeom>
              <a:avLst/>
              <a:gdLst/>
              <a:ahLst/>
              <a:cxnLst/>
              <a:rect l="l" t="t" r="r" b="b"/>
              <a:pathLst>
                <a:path w="1775460" h="1775460">
                  <a:moveTo>
                    <a:pt x="0" y="887730"/>
                  </a:moveTo>
                  <a:cubicBezTo>
                    <a:pt x="0" y="397510"/>
                    <a:pt x="397510" y="0"/>
                    <a:pt x="887730" y="0"/>
                  </a:cubicBezTo>
                  <a:cubicBezTo>
                    <a:pt x="1377950" y="0"/>
                    <a:pt x="1775460" y="397510"/>
                    <a:pt x="1775460" y="887730"/>
                  </a:cubicBezTo>
                  <a:cubicBezTo>
                    <a:pt x="1775460" y="1377950"/>
                    <a:pt x="1377950" y="1775460"/>
                    <a:pt x="887730" y="1775460"/>
                  </a:cubicBezTo>
                  <a:cubicBezTo>
                    <a:pt x="397510" y="1775460"/>
                    <a:pt x="0" y="1377950"/>
                    <a:pt x="0" y="887730"/>
                  </a:cubicBezTo>
                  <a:close/>
                </a:path>
              </a:pathLst>
            </a:custGeom>
            <a:solidFill>
              <a:srgbClr val="17224A"/>
            </a:solidFill>
            <a:ln w="28575" cap="sq">
              <a:solidFill>
                <a:srgbClr val="C1440E"/>
              </a:solidFill>
              <a:prstDash val="solid"/>
              <a:miter/>
            </a:ln>
          </p:spPr>
        </p:sp>
      </p:grpSp>
      <p:grpSp>
        <p:nvGrpSpPr>
          <p:cNvPr id="8" name="Group 8"/>
          <p:cNvGrpSpPr/>
          <p:nvPr/>
        </p:nvGrpSpPr>
        <p:grpSpPr>
          <a:xfrm>
            <a:off x="9999789" y="1381773"/>
            <a:ext cx="625450" cy="625450"/>
            <a:chOff x="0" y="0"/>
            <a:chExt cx="833933" cy="833933"/>
          </a:xfrm>
        </p:grpSpPr>
        <p:sp>
          <p:nvSpPr>
            <p:cNvPr id="9" name="Freeform 9" descr="icons/flame.png"/>
            <p:cNvSpPr/>
            <p:nvPr/>
          </p:nvSpPr>
          <p:spPr>
            <a:xfrm>
              <a:off x="0" y="0"/>
              <a:ext cx="833882" cy="833882"/>
            </a:xfrm>
            <a:custGeom>
              <a:avLst/>
              <a:gdLst/>
              <a:ahLst/>
              <a:cxnLst/>
              <a:rect l="l" t="t" r="r" b="b"/>
              <a:pathLst>
                <a:path w="833882" h="833882">
                  <a:moveTo>
                    <a:pt x="0" y="0"/>
                  </a:moveTo>
                  <a:lnTo>
                    <a:pt x="833882" y="0"/>
                  </a:lnTo>
                  <a:lnTo>
                    <a:pt x="833882" y="833882"/>
                  </a:lnTo>
                  <a:lnTo>
                    <a:pt x="0" y="833882"/>
                  </a:lnTo>
                  <a:lnTo>
                    <a:pt x="0" y="0"/>
                  </a:lnTo>
                  <a:close/>
                </a:path>
              </a:pathLst>
            </a:custGeom>
            <a:blipFill>
              <a:blip r:embed="rId3"/>
              <a:stretch>
                <a:fillRect r="-6" b="-6"/>
              </a:stretch>
            </a:blipFill>
          </p:spPr>
        </p:sp>
      </p:grpSp>
      <p:sp>
        <p:nvSpPr>
          <p:cNvPr id="10" name="TextBox 10"/>
          <p:cNvSpPr txBox="1"/>
          <p:nvPr/>
        </p:nvSpPr>
        <p:spPr>
          <a:xfrm>
            <a:off x="589597" y="2946499"/>
            <a:ext cx="10863263" cy="1404868"/>
          </a:xfrm>
          <a:prstGeom prst="rect">
            <a:avLst/>
          </a:prstGeom>
        </p:spPr>
        <p:txBody>
          <a:bodyPr lIns="0" tIns="0" rIns="0" bIns="0" rtlCol="0" anchor="t">
            <a:spAutoFit/>
          </a:bodyPr>
          <a:lstStyle/>
          <a:p>
            <a:pPr marL="685090" lvl="1" indent="-342545" algn="l">
              <a:lnSpc>
                <a:spcPts val="5455"/>
              </a:lnSpc>
              <a:buFont typeface="Arial"/>
              <a:buChar char="•"/>
            </a:pPr>
            <a:r>
              <a:rPr lang="en-US" sz="3788">
                <a:solidFill>
                  <a:srgbClr val="F5F2E8"/>
                </a:solidFill>
                <a:latin typeface="Calibri (MS)"/>
                <a:ea typeface="Calibri (MS)"/>
                <a:cs typeface="Calibri (MS)"/>
                <a:sym typeface="Calibri (MS)"/>
              </a:rPr>
              <a:t>Fire reveals; it does not create. The flame doesn't make gold; it proves gold (1 Pet. 1:7)</a:t>
            </a:r>
          </a:p>
        </p:txBody>
      </p:sp>
      <p:grpSp>
        <p:nvGrpSpPr>
          <p:cNvPr id="11" name="Group 11"/>
          <p:cNvGrpSpPr/>
          <p:nvPr/>
        </p:nvGrpSpPr>
        <p:grpSpPr>
          <a:xfrm>
            <a:off x="8709660" y="6720840"/>
            <a:ext cx="2743200" cy="2743200"/>
            <a:chOff x="0" y="0"/>
            <a:chExt cx="3657600" cy="3657600"/>
          </a:xfrm>
        </p:grpSpPr>
        <p:sp>
          <p:nvSpPr>
            <p:cNvPr id="12" name="Freeform 12" descr="icons/flame.png"/>
            <p:cNvSpPr/>
            <p:nvPr/>
          </p:nvSpPr>
          <p:spPr>
            <a:xfrm>
              <a:off x="0" y="0"/>
              <a:ext cx="3657600" cy="3657600"/>
            </a:xfrm>
            <a:custGeom>
              <a:avLst/>
              <a:gdLst/>
              <a:ahLst/>
              <a:cxnLst/>
              <a:rect l="l" t="t" r="r" b="b"/>
              <a:pathLst>
                <a:path w="3657600" h="3657600">
                  <a:moveTo>
                    <a:pt x="0" y="0"/>
                  </a:moveTo>
                  <a:lnTo>
                    <a:pt x="3657600" y="0"/>
                  </a:lnTo>
                  <a:lnTo>
                    <a:pt x="3657600" y="3657600"/>
                  </a:lnTo>
                  <a:lnTo>
                    <a:pt x="0" y="3657600"/>
                  </a:lnTo>
                  <a:lnTo>
                    <a:pt x="0" y="0"/>
                  </a:lnTo>
                  <a:close/>
                </a:path>
              </a:pathLst>
            </a:custGeom>
            <a:blipFill>
              <a:blip r:embed="rId3">
                <a:alphaModFix amt="9999"/>
              </a:blip>
              <a:stretch>
                <a:fillRect/>
              </a:stretch>
            </a:blipFill>
          </p:spPr>
        </p:sp>
      </p:grpSp>
      <p:grpSp>
        <p:nvGrpSpPr>
          <p:cNvPr id="13" name="Group 13"/>
          <p:cNvGrpSpPr/>
          <p:nvPr/>
        </p:nvGrpSpPr>
        <p:grpSpPr>
          <a:xfrm>
            <a:off x="11553103" y="1012723"/>
            <a:ext cx="5066538" cy="8111490"/>
            <a:chOff x="0" y="0"/>
            <a:chExt cx="6755384" cy="10815320"/>
          </a:xfrm>
        </p:grpSpPr>
        <p:sp>
          <p:nvSpPr>
            <p:cNvPr id="14" name="Freeform 14"/>
            <p:cNvSpPr/>
            <p:nvPr/>
          </p:nvSpPr>
          <p:spPr>
            <a:xfrm>
              <a:off x="0" y="0"/>
              <a:ext cx="6755384" cy="10815320"/>
            </a:xfrm>
            <a:custGeom>
              <a:avLst/>
              <a:gdLst/>
              <a:ahLst/>
              <a:cxnLst/>
              <a:rect l="l" t="t" r="r" b="b"/>
              <a:pathLst>
                <a:path w="6755384" h="10815320">
                  <a:moveTo>
                    <a:pt x="0" y="146812"/>
                  </a:moveTo>
                  <a:cubicBezTo>
                    <a:pt x="0" y="65786"/>
                    <a:pt x="65786" y="0"/>
                    <a:pt x="146812" y="0"/>
                  </a:cubicBezTo>
                  <a:lnTo>
                    <a:pt x="6608572" y="0"/>
                  </a:lnTo>
                  <a:cubicBezTo>
                    <a:pt x="6689725" y="0"/>
                    <a:pt x="6755384" y="65786"/>
                    <a:pt x="6755384" y="146812"/>
                  </a:cubicBezTo>
                  <a:lnTo>
                    <a:pt x="6755384" y="10668508"/>
                  </a:lnTo>
                  <a:cubicBezTo>
                    <a:pt x="6755384" y="10749661"/>
                    <a:pt x="6689598" y="10815320"/>
                    <a:pt x="6608572" y="10815320"/>
                  </a:cubicBezTo>
                  <a:lnTo>
                    <a:pt x="146812" y="10815320"/>
                  </a:lnTo>
                  <a:cubicBezTo>
                    <a:pt x="65786" y="10815320"/>
                    <a:pt x="0" y="10749534"/>
                    <a:pt x="0" y="10668508"/>
                  </a:cubicBezTo>
                  <a:close/>
                </a:path>
              </a:pathLst>
            </a:custGeom>
            <a:solidFill>
              <a:srgbClr val="1C2A54"/>
            </a:solidFill>
            <a:ln w="19050" cap="sq">
              <a:solidFill>
                <a:srgbClr val="D4AF37"/>
              </a:solidFill>
              <a:prstDash val="solid"/>
              <a:miter/>
            </a:ln>
          </p:spPr>
        </p:sp>
      </p:grpSp>
      <p:grpSp>
        <p:nvGrpSpPr>
          <p:cNvPr id="15" name="Group 15"/>
          <p:cNvGrpSpPr/>
          <p:nvPr/>
        </p:nvGrpSpPr>
        <p:grpSpPr>
          <a:xfrm>
            <a:off x="11760189" y="337730"/>
            <a:ext cx="5706374" cy="2685234"/>
            <a:chOff x="-570930" y="-49353"/>
            <a:chExt cx="6300175" cy="2964657"/>
          </a:xfrm>
        </p:grpSpPr>
        <p:sp>
          <p:nvSpPr>
            <p:cNvPr id="16" name="Freeform 16"/>
            <p:cNvSpPr/>
            <p:nvPr/>
          </p:nvSpPr>
          <p:spPr>
            <a:xfrm>
              <a:off x="0" y="0"/>
              <a:ext cx="5729245" cy="2915304"/>
            </a:xfrm>
            <a:custGeom>
              <a:avLst/>
              <a:gdLst/>
              <a:ahLst/>
              <a:cxnLst/>
              <a:rect l="l" t="t" r="r" b="b"/>
              <a:pathLst>
                <a:path w="5729245" h="2915304">
                  <a:moveTo>
                    <a:pt x="0" y="0"/>
                  </a:moveTo>
                  <a:lnTo>
                    <a:pt x="5729245" y="0"/>
                  </a:lnTo>
                  <a:lnTo>
                    <a:pt x="5729245" y="2915304"/>
                  </a:lnTo>
                  <a:lnTo>
                    <a:pt x="0" y="2915304"/>
                  </a:lnTo>
                  <a:close/>
                </a:path>
              </a:pathLst>
            </a:custGeom>
            <a:blipFill>
              <a:blip r:embed="rId2">
                <a:alphaModFix amt="0"/>
              </a:blip>
              <a:stretch>
                <a:fillRect t="-26669" r="1685" b="51374"/>
              </a:stretch>
            </a:blipFill>
          </p:spPr>
        </p:sp>
        <p:sp>
          <p:nvSpPr>
            <p:cNvPr id="17" name="TextBox 17"/>
            <p:cNvSpPr txBox="1"/>
            <p:nvPr/>
          </p:nvSpPr>
          <p:spPr>
            <a:xfrm>
              <a:off x="-570930" y="-49353"/>
              <a:ext cx="5729246" cy="2924829"/>
            </a:xfrm>
            <a:prstGeom prst="rect">
              <a:avLst/>
            </a:prstGeom>
          </p:spPr>
          <p:txBody>
            <a:bodyPr lIns="0" tIns="0" rIns="0" bIns="0" rtlCol="0" anchor="ctr"/>
            <a:lstStyle/>
            <a:p>
              <a:pPr algn="l">
                <a:lnSpc>
                  <a:spcPts val="3599"/>
                </a:lnSpc>
              </a:pPr>
              <a:r>
                <a:rPr lang="en-US" sz="2999" b="1" i="1" dirty="0">
                  <a:solidFill>
                    <a:srgbClr val="D4AF37"/>
                  </a:solidFill>
                  <a:latin typeface="Cambria Bold Italics"/>
                  <a:ea typeface="Cambria Bold Italics"/>
                  <a:cs typeface="Cambria Bold Italics"/>
                  <a:sym typeface="Cambria Bold Italics"/>
                </a:rPr>
                <a:t>1 Peter 1:6–7</a:t>
              </a:r>
            </a:p>
            <a:p>
              <a:pPr algn="l">
                <a:lnSpc>
                  <a:spcPts val="3599"/>
                </a:lnSpc>
              </a:pPr>
              <a:endParaRPr lang="en-US" sz="2999" b="1" i="1" dirty="0">
                <a:solidFill>
                  <a:srgbClr val="D4AF37"/>
                </a:solidFill>
                <a:latin typeface="Cambria Bold Italics"/>
                <a:ea typeface="Cambria Bold Italics"/>
                <a:cs typeface="Cambria Bold Italics"/>
                <a:sym typeface="Cambria Bold Italics"/>
              </a:endParaRPr>
            </a:p>
          </p:txBody>
        </p:sp>
      </p:grpSp>
      <p:sp>
        <p:nvSpPr>
          <p:cNvPr id="18" name="TextBox 18"/>
          <p:cNvSpPr txBox="1"/>
          <p:nvPr/>
        </p:nvSpPr>
        <p:spPr>
          <a:xfrm>
            <a:off x="11863242" y="1848395"/>
            <a:ext cx="4585771" cy="7524696"/>
          </a:xfrm>
          <a:prstGeom prst="rect">
            <a:avLst/>
          </a:prstGeom>
        </p:spPr>
        <p:txBody>
          <a:bodyPr lIns="0" tIns="0" rIns="0" bIns="0" rtlCol="0" anchor="t">
            <a:spAutoFit/>
          </a:bodyPr>
          <a:lstStyle/>
          <a:p>
            <a:pPr algn="l">
              <a:lnSpc>
                <a:spcPts val="4203"/>
              </a:lnSpc>
            </a:pPr>
            <a:r>
              <a:rPr lang="en-US" sz="3127" dirty="0">
                <a:solidFill>
                  <a:srgbClr val="D4AF37"/>
                </a:solidFill>
                <a:latin typeface="Calibri (MS)"/>
                <a:ea typeface="Calibri (MS)"/>
                <a:cs typeface="Calibri (MS)"/>
                <a:sym typeface="Calibri (MS)"/>
              </a:rPr>
              <a:t>6 </a:t>
            </a:r>
            <a:r>
              <a:rPr lang="en-US" sz="3127" dirty="0">
                <a:solidFill>
                  <a:srgbClr val="F5F2E8"/>
                </a:solidFill>
                <a:latin typeface="Calibri (MS)"/>
                <a:ea typeface="Calibri (MS)"/>
                <a:cs typeface="Calibri (MS)"/>
                <a:sym typeface="Calibri (MS)"/>
              </a:rPr>
              <a:t>In this you greatly rejoice, even though now for a little while, if necessary, you have been distressed by various trials,</a:t>
            </a:r>
          </a:p>
          <a:p>
            <a:pPr algn="l">
              <a:lnSpc>
                <a:spcPts val="4203"/>
              </a:lnSpc>
            </a:pPr>
            <a:r>
              <a:rPr lang="en-US" sz="3127" dirty="0">
                <a:solidFill>
                  <a:srgbClr val="D4AF37"/>
                </a:solidFill>
                <a:latin typeface="Calibri (MS)"/>
                <a:ea typeface="Calibri (MS)"/>
                <a:cs typeface="Calibri (MS)"/>
                <a:sym typeface="Calibri (MS)"/>
              </a:rPr>
              <a:t>7 </a:t>
            </a:r>
            <a:r>
              <a:rPr lang="en-US" sz="3127" dirty="0">
                <a:solidFill>
                  <a:srgbClr val="F5F2E8"/>
                </a:solidFill>
                <a:latin typeface="Calibri (MS)"/>
                <a:ea typeface="Calibri (MS)"/>
                <a:cs typeface="Calibri (MS)"/>
                <a:sym typeface="Calibri (MS)"/>
              </a:rPr>
              <a:t>so that the proof of your faith, being more precious than gold which is perishable, even though tested by fire, may be found to result in praise and glory and honor at the revelation of Jesus Christ;</a:t>
            </a:r>
          </a:p>
          <a:p>
            <a:pPr algn="l">
              <a:lnSpc>
                <a:spcPts val="4203"/>
              </a:lnSpc>
            </a:pPr>
            <a:endParaRPr lang="en-US" sz="3127" dirty="0">
              <a:solidFill>
                <a:srgbClr val="F5F2E8"/>
              </a:solidFill>
              <a:latin typeface="Calibri (MS)"/>
              <a:ea typeface="Calibri (MS)"/>
              <a:cs typeface="Calibri (MS)"/>
              <a:sym typeface="Calibri (MS)"/>
            </a:endParaRPr>
          </a:p>
        </p:txBody>
      </p:sp>
      <p:grpSp>
        <p:nvGrpSpPr>
          <p:cNvPr id="19" name="Group 19"/>
          <p:cNvGrpSpPr/>
          <p:nvPr/>
        </p:nvGrpSpPr>
        <p:grpSpPr>
          <a:xfrm>
            <a:off x="17031865" y="158818"/>
            <a:ext cx="1094305" cy="109430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
        <p:nvSpPr>
          <p:cNvPr id="21" name="TextBox 21"/>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822960" y="617220"/>
            <a:ext cx="5143472" cy="548640"/>
            <a:chOff x="0" y="0"/>
            <a:chExt cx="6857963" cy="731520"/>
          </a:xfrm>
        </p:grpSpPr>
        <p:sp>
          <p:nvSpPr>
            <p:cNvPr id="3" name="Freeform 3"/>
            <p:cNvSpPr/>
            <p:nvPr/>
          </p:nvSpPr>
          <p:spPr>
            <a:xfrm>
              <a:off x="0" y="0"/>
              <a:ext cx="6857963" cy="731520"/>
            </a:xfrm>
            <a:custGeom>
              <a:avLst/>
              <a:gdLst/>
              <a:ahLst/>
              <a:cxnLst/>
              <a:rect l="l" t="t" r="r" b="b"/>
              <a:pathLst>
                <a:path w="6857963" h="731520">
                  <a:moveTo>
                    <a:pt x="0" y="0"/>
                  </a:moveTo>
                  <a:lnTo>
                    <a:pt x="6857963" y="0"/>
                  </a:lnTo>
                  <a:lnTo>
                    <a:pt x="6857963" y="731520"/>
                  </a:lnTo>
                  <a:lnTo>
                    <a:pt x="0" y="731520"/>
                  </a:lnTo>
                  <a:close/>
                </a:path>
              </a:pathLst>
            </a:custGeom>
            <a:blipFill>
              <a:blip r:embed="rId2">
                <a:alphaModFix amt="0"/>
              </a:blip>
              <a:stretch>
                <a:fillRect t="-242275" r="-60000" b="-242275"/>
              </a:stretch>
            </a:blipFill>
          </p:spPr>
        </p:sp>
        <p:sp>
          <p:nvSpPr>
            <p:cNvPr id="4" name="TextBox 4"/>
            <p:cNvSpPr txBox="1"/>
            <p:nvPr/>
          </p:nvSpPr>
          <p:spPr>
            <a:xfrm>
              <a:off x="0" y="-47625"/>
              <a:ext cx="6857963" cy="779145"/>
            </a:xfrm>
            <a:prstGeom prst="rect">
              <a:avLst/>
            </a:prstGeom>
          </p:spPr>
          <p:txBody>
            <a:bodyPr lIns="0" tIns="0" rIns="0" bIns="0" rtlCol="0" anchor="ctr"/>
            <a:lstStyle/>
            <a:p>
              <a:pPr algn="l">
                <a:lnSpc>
                  <a:spcPts val="2340"/>
                </a:lnSpc>
              </a:pPr>
              <a:r>
                <a:rPr lang="en-US" sz="1950" b="1" spc="299">
                  <a:solidFill>
                    <a:srgbClr val="C1440E"/>
                  </a:solidFill>
                  <a:latin typeface="Calibri (MS) Bold"/>
                  <a:ea typeface="Calibri (MS) Bold"/>
                  <a:cs typeface="Calibri (MS) Bold"/>
                  <a:sym typeface="Calibri (MS) Bold"/>
                </a:rPr>
                <a:t>POINT 2</a:t>
              </a:r>
            </a:p>
          </p:txBody>
        </p:sp>
      </p:grpSp>
      <p:grpSp>
        <p:nvGrpSpPr>
          <p:cNvPr id="5" name="Group 5"/>
          <p:cNvGrpSpPr/>
          <p:nvPr/>
        </p:nvGrpSpPr>
        <p:grpSpPr>
          <a:xfrm>
            <a:off x="8078153" y="671817"/>
            <a:ext cx="1400175" cy="1400175"/>
            <a:chOff x="0" y="0"/>
            <a:chExt cx="1866900" cy="1866900"/>
          </a:xfrm>
        </p:grpSpPr>
        <p:sp>
          <p:nvSpPr>
            <p:cNvPr id="6" name="Freeform 6"/>
            <p:cNvSpPr/>
            <p:nvPr/>
          </p:nvSpPr>
          <p:spPr>
            <a:xfrm>
              <a:off x="0" y="0"/>
              <a:ext cx="1866900" cy="1866900"/>
            </a:xfrm>
            <a:custGeom>
              <a:avLst/>
              <a:gdLst/>
              <a:ahLst/>
              <a:cxnLst/>
              <a:rect l="l" t="t" r="r" b="b"/>
              <a:pathLst>
                <a:path w="1866900" h="1866900">
                  <a:moveTo>
                    <a:pt x="0" y="933450"/>
                  </a:moveTo>
                  <a:cubicBezTo>
                    <a:pt x="0" y="417957"/>
                    <a:pt x="417957" y="0"/>
                    <a:pt x="933450" y="0"/>
                  </a:cubicBezTo>
                  <a:cubicBezTo>
                    <a:pt x="1448943" y="0"/>
                    <a:pt x="1866900" y="417957"/>
                    <a:pt x="1866900" y="933450"/>
                  </a:cubicBezTo>
                  <a:cubicBezTo>
                    <a:pt x="1866900" y="1448943"/>
                    <a:pt x="1448943" y="1866900"/>
                    <a:pt x="933450" y="1866900"/>
                  </a:cubicBezTo>
                  <a:cubicBezTo>
                    <a:pt x="417957" y="1866900"/>
                    <a:pt x="0" y="1448943"/>
                    <a:pt x="0" y="933450"/>
                  </a:cubicBezTo>
                  <a:close/>
                </a:path>
              </a:pathLst>
            </a:custGeom>
            <a:solidFill>
              <a:srgbClr val="17224A"/>
            </a:solidFill>
            <a:ln w="28575" cap="sq">
              <a:solidFill>
                <a:srgbClr val="D4AF37"/>
              </a:solidFill>
              <a:prstDash val="solid"/>
              <a:miter/>
            </a:ln>
          </p:spPr>
        </p:sp>
      </p:grpSp>
      <p:grpSp>
        <p:nvGrpSpPr>
          <p:cNvPr id="7" name="Group 7"/>
          <p:cNvGrpSpPr/>
          <p:nvPr/>
        </p:nvGrpSpPr>
        <p:grpSpPr>
          <a:xfrm>
            <a:off x="8449056" y="1042721"/>
            <a:ext cx="658368" cy="658368"/>
            <a:chOff x="0" y="0"/>
            <a:chExt cx="877824" cy="877824"/>
          </a:xfrm>
        </p:grpSpPr>
        <p:sp>
          <p:nvSpPr>
            <p:cNvPr id="8" name="Freeform 8" descr="icons/refine.png"/>
            <p:cNvSpPr/>
            <p:nvPr/>
          </p:nvSpPr>
          <p:spPr>
            <a:xfrm>
              <a:off x="0" y="0"/>
              <a:ext cx="877824" cy="877824"/>
            </a:xfrm>
            <a:custGeom>
              <a:avLst/>
              <a:gdLst/>
              <a:ahLst/>
              <a:cxnLst/>
              <a:rect l="l" t="t" r="r" b="b"/>
              <a:pathLst>
                <a:path w="877824" h="877824">
                  <a:moveTo>
                    <a:pt x="0" y="0"/>
                  </a:moveTo>
                  <a:lnTo>
                    <a:pt x="877824" y="0"/>
                  </a:lnTo>
                  <a:lnTo>
                    <a:pt x="877824" y="877824"/>
                  </a:lnTo>
                  <a:lnTo>
                    <a:pt x="0" y="877824"/>
                  </a:lnTo>
                  <a:lnTo>
                    <a:pt x="0" y="0"/>
                  </a:lnTo>
                  <a:close/>
                </a:path>
              </a:pathLst>
            </a:custGeom>
            <a:blipFill>
              <a:blip r:embed="rId3"/>
              <a:stretch>
                <a:fillRect/>
              </a:stretch>
            </a:blipFill>
          </p:spPr>
        </p:sp>
      </p:grpSp>
      <p:grpSp>
        <p:nvGrpSpPr>
          <p:cNvPr id="9" name="Group 9"/>
          <p:cNvGrpSpPr/>
          <p:nvPr/>
        </p:nvGrpSpPr>
        <p:grpSpPr>
          <a:xfrm>
            <a:off x="5461711" y="4775911"/>
            <a:ext cx="3316529" cy="3316529"/>
            <a:chOff x="0" y="0"/>
            <a:chExt cx="4422038" cy="4422038"/>
          </a:xfrm>
        </p:grpSpPr>
        <p:sp>
          <p:nvSpPr>
            <p:cNvPr id="10" name="Freeform 10" descr="icons/refine.png"/>
            <p:cNvSpPr/>
            <p:nvPr/>
          </p:nvSpPr>
          <p:spPr>
            <a:xfrm>
              <a:off x="0" y="0"/>
              <a:ext cx="4422013" cy="4422013"/>
            </a:xfrm>
            <a:custGeom>
              <a:avLst/>
              <a:gdLst/>
              <a:ahLst/>
              <a:cxnLst/>
              <a:rect l="l" t="t" r="r" b="b"/>
              <a:pathLst>
                <a:path w="4422013" h="4422013">
                  <a:moveTo>
                    <a:pt x="0" y="0"/>
                  </a:moveTo>
                  <a:lnTo>
                    <a:pt x="4422013" y="0"/>
                  </a:lnTo>
                  <a:lnTo>
                    <a:pt x="4422013" y="4422013"/>
                  </a:lnTo>
                  <a:lnTo>
                    <a:pt x="0" y="4422013"/>
                  </a:lnTo>
                  <a:lnTo>
                    <a:pt x="0" y="0"/>
                  </a:lnTo>
                  <a:close/>
                </a:path>
              </a:pathLst>
            </a:custGeom>
            <a:blipFill>
              <a:blip r:embed="rId3">
                <a:alphaModFix amt="12000"/>
              </a:blip>
              <a:stretch>
                <a:fillRect/>
              </a:stretch>
            </a:blipFill>
          </p:spPr>
        </p:sp>
      </p:grpSp>
      <p:sp>
        <p:nvSpPr>
          <p:cNvPr id="11" name="TextBox 11"/>
          <p:cNvSpPr txBox="1"/>
          <p:nvPr/>
        </p:nvSpPr>
        <p:spPr>
          <a:xfrm>
            <a:off x="488031" y="2888536"/>
            <a:ext cx="8595622" cy="2925925"/>
          </a:xfrm>
          <a:prstGeom prst="rect">
            <a:avLst/>
          </a:prstGeom>
        </p:spPr>
        <p:txBody>
          <a:bodyPr lIns="0" tIns="0" rIns="0" bIns="0" rtlCol="0" anchor="t">
            <a:spAutoFit/>
          </a:bodyPr>
          <a:lstStyle/>
          <a:p>
            <a:pPr marL="825820" lvl="1" indent="-412910" algn="l">
              <a:lnSpc>
                <a:spcPts val="5737"/>
              </a:lnSpc>
              <a:buFont typeface="Arial"/>
              <a:buChar char="•"/>
            </a:pPr>
            <a:r>
              <a:rPr lang="en-US" sz="3825">
                <a:solidFill>
                  <a:srgbClr val="F5F2E8"/>
                </a:solidFill>
                <a:latin typeface="Calibri (MS)"/>
                <a:ea typeface="Calibri (MS)"/>
                <a:cs typeface="Calibri (MS)"/>
                <a:sym typeface="Calibri (MS)"/>
              </a:rPr>
              <a:t>Fire is mercy, not rejection; the Refiner sits by the furnace; He is not walking away</a:t>
            </a:r>
          </a:p>
          <a:p>
            <a:pPr algn="l">
              <a:lnSpc>
                <a:spcPts val="5737"/>
              </a:lnSpc>
            </a:pPr>
            <a:endParaRPr lang="en-US" sz="3825">
              <a:solidFill>
                <a:srgbClr val="F5F2E8"/>
              </a:solidFill>
              <a:latin typeface="Calibri (MS)"/>
              <a:ea typeface="Calibri (MS)"/>
              <a:cs typeface="Calibri (MS)"/>
              <a:sym typeface="Calibri (MS)"/>
            </a:endParaRPr>
          </a:p>
        </p:txBody>
      </p:sp>
      <p:grpSp>
        <p:nvGrpSpPr>
          <p:cNvPr id="12" name="Group 12"/>
          <p:cNvGrpSpPr/>
          <p:nvPr/>
        </p:nvGrpSpPr>
        <p:grpSpPr>
          <a:xfrm>
            <a:off x="10430751" y="1028700"/>
            <a:ext cx="5165712" cy="5186020"/>
            <a:chOff x="0" y="0"/>
            <a:chExt cx="6887617" cy="6914693"/>
          </a:xfrm>
        </p:grpSpPr>
        <p:sp>
          <p:nvSpPr>
            <p:cNvPr id="13" name="Freeform 13"/>
            <p:cNvSpPr/>
            <p:nvPr/>
          </p:nvSpPr>
          <p:spPr>
            <a:xfrm>
              <a:off x="0" y="0"/>
              <a:ext cx="6887617" cy="6914693"/>
            </a:xfrm>
            <a:custGeom>
              <a:avLst/>
              <a:gdLst/>
              <a:ahLst/>
              <a:cxnLst/>
              <a:rect l="l" t="t" r="r" b="b"/>
              <a:pathLst>
                <a:path w="6887617" h="6914693">
                  <a:moveTo>
                    <a:pt x="0" y="141827"/>
                  </a:moveTo>
                  <a:cubicBezTo>
                    <a:pt x="0" y="63552"/>
                    <a:pt x="41544" y="0"/>
                    <a:pt x="92712" y="0"/>
                  </a:cubicBezTo>
                  <a:lnTo>
                    <a:pt x="6794905" y="0"/>
                  </a:lnTo>
                  <a:cubicBezTo>
                    <a:pt x="6846073" y="0"/>
                    <a:pt x="6887617" y="63552"/>
                    <a:pt x="6887617" y="141827"/>
                  </a:cubicBezTo>
                  <a:lnTo>
                    <a:pt x="6887617" y="6772865"/>
                  </a:lnTo>
                  <a:cubicBezTo>
                    <a:pt x="6887617" y="6851140"/>
                    <a:pt x="6846073" y="6914693"/>
                    <a:pt x="6794905" y="6914693"/>
                  </a:cubicBezTo>
                  <a:lnTo>
                    <a:pt x="92712" y="6914693"/>
                  </a:lnTo>
                  <a:cubicBezTo>
                    <a:pt x="41544" y="6914693"/>
                    <a:pt x="0" y="6851140"/>
                    <a:pt x="0" y="6772865"/>
                  </a:cubicBezTo>
                  <a:close/>
                </a:path>
              </a:pathLst>
            </a:custGeom>
            <a:solidFill>
              <a:srgbClr val="1C2A54"/>
            </a:solidFill>
            <a:ln w="19050" cap="sq">
              <a:solidFill>
                <a:srgbClr val="D4AF37"/>
              </a:solidFill>
              <a:prstDash val="solid"/>
              <a:miter/>
            </a:ln>
          </p:spPr>
        </p:sp>
      </p:grpSp>
      <p:grpSp>
        <p:nvGrpSpPr>
          <p:cNvPr id="14" name="Group 14"/>
          <p:cNvGrpSpPr/>
          <p:nvPr/>
        </p:nvGrpSpPr>
        <p:grpSpPr>
          <a:xfrm>
            <a:off x="13938199" y="4775911"/>
            <a:ext cx="3316529" cy="3316529"/>
            <a:chOff x="0" y="0"/>
            <a:chExt cx="4422038" cy="4422038"/>
          </a:xfrm>
        </p:grpSpPr>
        <p:sp>
          <p:nvSpPr>
            <p:cNvPr id="15" name="Freeform 15" descr="icons/furnace.png"/>
            <p:cNvSpPr/>
            <p:nvPr/>
          </p:nvSpPr>
          <p:spPr>
            <a:xfrm>
              <a:off x="0" y="0"/>
              <a:ext cx="4422013" cy="4422013"/>
            </a:xfrm>
            <a:custGeom>
              <a:avLst/>
              <a:gdLst/>
              <a:ahLst/>
              <a:cxnLst/>
              <a:rect l="l" t="t" r="r" b="b"/>
              <a:pathLst>
                <a:path w="4422013" h="4422013">
                  <a:moveTo>
                    <a:pt x="0" y="0"/>
                  </a:moveTo>
                  <a:lnTo>
                    <a:pt x="4422013" y="0"/>
                  </a:lnTo>
                  <a:lnTo>
                    <a:pt x="4422013" y="4422013"/>
                  </a:lnTo>
                  <a:lnTo>
                    <a:pt x="0" y="4422013"/>
                  </a:lnTo>
                  <a:lnTo>
                    <a:pt x="0" y="0"/>
                  </a:lnTo>
                  <a:close/>
                </a:path>
              </a:pathLst>
            </a:custGeom>
            <a:blipFill>
              <a:blip r:embed="rId4">
                <a:alphaModFix amt="12000"/>
              </a:blip>
              <a:stretch>
                <a:fillRect/>
              </a:stretch>
            </a:blipFill>
          </p:spPr>
        </p:sp>
      </p:grpSp>
      <p:sp>
        <p:nvSpPr>
          <p:cNvPr id="16" name="TextBox 16"/>
          <p:cNvSpPr txBox="1"/>
          <p:nvPr/>
        </p:nvSpPr>
        <p:spPr>
          <a:xfrm>
            <a:off x="10669822" y="1884454"/>
            <a:ext cx="4330593" cy="2317221"/>
          </a:xfrm>
          <a:prstGeom prst="rect">
            <a:avLst/>
          </a:prstGeom>
        </p:spPr>
        <p:txBody>
          <a:bodyPr lIns="0" tIns="0" rIns="0" bIns="0" rtlCol="0" anchor="t">
            <a:spAutoFit/>
          </a:bodyPr>
          <a:lstStyle/>
          <a:p>
            <a:pPr algn="l">
              <a:lnSpc>
                <a:spcPts val="6019"/>
              </a:lnSpc>
            </a:pPr>
            <a:r>
              <a:rPr lang="en-US" sz="4013">
                <a:solidFill>
                  <a:srgbClr val="D4AF37"/>
                </a:solidFill>
                <a:latin typeface="Calibri (MS)"/>
                <a:ea typeface="Calibri (MS)"/>
                <a:cs typeface="Calibri (MS)"/>
                <a:sym typeface="Calibri (MS)"/>
              </a:rPr>
              <a:t>3</a:t>
            </a:r>
            <a:r>
              <a:rPr lang="en-US" sz="4013">
                <a:solidFill>
                  <a:srgbClr val="FFFFFF"/>
                </a:solidFill>
                <a:latin typeface="Calibri (MS)"/>
                <a:ea typeface="Calibri (MS)"/>
                <a:cs typeface="Calibri (MS)"/>
                <a:sym typeface="Calibri (MS)"/>
              </a:rPr>
              <a:t> He will sit as a Refiner and Purifier of silver</a:t>
            </a:r>
          </a:p>
        </p:txBody>
      </p:sp>
      <p:sp>
        <p:nvSpPr>
          <p:cNvPr id="17" name="TextBox 17"/>
          <p:cNvSpPr txBox="1"/>
          <p:nvPr/>
        </p:nvSpPr>
        <p:spPr>
          <a:xfrm>
            <a:off x="822960" y="1137285"/>
            <a:ext cx="6532596" cy="1405509"/>
          </a:xfrm>
          <a:prstGeom prst="rect">
            <a:avLst/>
          </a:prstGeom>
        </p:spPr>
        <p:txBody>
          <a:bodyPr lIns="0" tIns="0" rIns="0" bIns="0" rtlCol="0" anchor="t">
            <a:spAutoFit/>
          </a:bodyPr>
          <a:lstStyle/>
          <a:p>
            <a:pPr algn="l">
              <a:lnSpc>
                <a:spcPts val="5508"/>
              </a:lnSpc>
            </a:pPr>
            <a:r>
              <a:rPr lang="en-US" sz="4500" b="1">
                <a:solidFill>
                  <a:srgbClr val="D4AF37"/>
                </a:solidFill>
                <a:latin typeface="Cambria Bold"/>
                <a:ea typeface="Cambria Bold"/>
                <a:cs typeface="Cambria Bold"/>
                <a:sym typeface="Cambria Bold"/>
              </a:rPr>
              <a:t>The Fire Exposes What</a:t>
            </a:r>
          </a:p>
          <a:p>
            <a:pPr algn="l">
              <a:lnSpc>
                <a:spcPts val="5508"/>
              </a:lnSpc>
            </a:pPr>
            <a:r>
              <a:rPr lang="en-US" sz="4500" b="1">
                <a:solidFill>
                  <a:srgbClr val="D4AF37"/>
                </a:solidFill>
                <a:latin typeface="Cambria Bold"/>
                <a:ea typeface="Cambria Bold"/>
                <a:cs typeface="Cambria Bold"/>
                <a:sym typeface="Cambria Bold"/>
              </a:rPr>
              <a:t>We're Really Made Of</a:t>
            </a:r>
          </a:p>
        </p:txBody>
      </p:sp>
      <p:sp>
        <p:nvSpPr>
          <p:cNvPr id="18" name="TextBox 18"/>
          <p:cNvSpPr txBox="1"/>
          <p:nvPr/>
        </p:nvSpPr>
        <p:spPr>
          <a:xfrm>
            <a:off x="10669822" y="1146810"/>
            <a:ext cx="3901014" cy="467106"/>
          </a:xfrm>
          <a:prstGeom prst="rect">
            <a:avLst/>
          </a:prstGeom>
        </p:spPr>
        <p:txBody>
          <a:bodyPr lIns="0" tIns="0" rIns="0" bIns="0" rtlCol="0" anchor="t">
            <a:spAutoFit/>
          </a:bodyPr>
          <a:lstStyle/>
          <a:p>
            <a:pPr algn="l">
              <a:lnSpc>
                <a:spcPts val="3671"/>
              </a:lnSpc>
            </a:pPr>
            <a:r>
              <a:rPr lang="en-US" sz="2999" b="1">
                <a:solidFill>
                  <a:srgbClr val="D4AF37"/>
                </a:solidFill>
                <a:latin typeface="Cambria Bold"/>
                <a:ea typeface="Cambria Bold"/>
                <a:cs typeface="Cambria Bold"/>
                <a:sym typeface="Cambria Bold"/>
              </a:rPr>
              <a:t>Malachi 3:3</a:t>
            </a:r>
          </a:p>
        </p:txBody>
      </p:sp>
      <p:grpSp>
        <p:nvGrpSpPr>
          <p:cNvPr id="19" name="Group 19"/>
          <p:cNvGrpSpPr/>
          <p:nvPr/>
        </p:nvGrpSpPr>
        <p:grpSpPr>
          <a:xfrm>
            <a:off x="17031865" y="158818"/>
            <a:ext cx="1094305" cy="109430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a:stretch>
            </a:blipFill>
          </p:spPr>
        </p:sp>
      </p:grpSp>
      <p:sp>
        <p:nvSpPr>
          <p:cNvPr id="21" name="TextBox 21"/>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822960" y="617220"/>
            <a:ext cx="8229600" cy="548640"/>
            <a:chOff x="0" y="0"/>
            <a:chExt cx="10972800" cy="731520"/>
          </a:xfrm>
        </p:grpSpPr>
        <p:sp>
          <p:nvSpPr>
            <p:cNvPr id="3" name="Freeform 3"/>
            <p:cNvSpPr/>
            <p:nvPr/>
          </p:nvSpPr>
          <p:spPr>
            <a:xfrm>
              <a:off x="0" y="0"/>
              <a:ext cx="10972800" cy="731520"/>
            </a:xfrm>
            <a:custGeom>
              <a:avLst/>
              <a:gdLst/>
              <a:ahLst/>
              <a:cxnLst/>
              <a:rect l="l" t="t" r="r" b="b"/>
              <a:pathLst>
                <a:path w="10972800" h="731520">
                  <a:moveTo>
                    <a:pt x="0" y="0"/>
                  </a:moveTo>
                  <a:lnTo>
                    <a:pt x="10972800" y="0"/>
                  </a:lnTo>
                  <a:lnTo>
                    <a:pt x="10972800" y="731520"/>
                  </a:lnTo>
                  <a:lnTo>
                    <a:pt x="0" y="731520"/>
                  </a:lnTo>
                  <a:close/>
                </a:path>
              </a:pathLst>
            </a:custGeom>
            <a:blipFill>
              <a:blip r:embed="rId2">
                <a:alphaModFix amt="0"/>
              </a:blip>
              <a:stretch>
                <a:fillRect t="-242275" b="-242275"/>
              </a:stretch>
            </a:blipFill>
          </p:spPr>
        </p:sp>
        <p:sp>
          <p:nvSpPr>
            <p:cNvPr id="4" name="TextBox 4"/>
            <p:cNvSpPr txBox="1"/>
            <p:nvPr/>
          </p:nvSpPr>
          <p:spPr>
            <a:xfrm>
              <a:off x="0" y="-47625"/>
              <a:ext cx="10972800" cy="779145"/>
            </a:xfrm>
            <a:prstGeom prst="rect">
              <a:avLst/>
            </a:prstGeom>
          </p:spPr>
          <p:txBody>
            <a:bodyPr lIns="0" tIns="0" rIns="0" bIns="0" rtlCol="0" anchor="ctr"/>
            <a:lstStyle/>
            <a:p>
              <a:pPr algn="l">
                <a:lnSpc>
                  <a:spcPts val="2340"/>
                </a:lnSpc>
              </a:pPr>
              <a:r>
                <a:rPr lang="en-US" sz="1950" b="1" spc="299">
                  <a:solidFill>
                    <a:srgbClr val="C1440E"/>
                  </a:solidFill>
                  <a:latin typeface="Calibri (MS) Bold"/>
                  <a:ea typeface="Calibri (MS) Bold"/>
                  <a:cs typeface="Calibri (MS) Bold"/>
                  <a:sym typeface="Calibri (MS) Bold"/>
                </a:rPr>
                <a:t>POINT 3</a:t>
              </a:r>
            </a:p>
          </p:txBody>
        </p:sp>
      </p:grpSp>
      <p:sp>
        <p:nvSpPr>
          <p:cNvPr id="5" name="TextBox 5"/>
          <p:cNvSpPr txBox="1"/>
          <p:nvPr/>
        </p:nvSpPr>
        <p:spPr>
          <a:xfrm>
            <a:off x="822960" y="1137285"/>
            <a:ext cx="8725852" cy="1405509"/>
          </a:xfrm>
          <a:prstGeom prst="rect">
            <a:avLst/>
          </a:prstGeom>
        </p:spPr>
        <p:txBody>
          <a:bodyPr lIns="0" tIns="0" rIns="0" bIns="0" rtlCol="0" anchor="t">
            <a:spAutoFit/>
          </a:bodyPr>
          <a:lstStyle/>
          <a:p>
            <a:pPr algn="l">
              <a:lnSpc>
                <a:spcPts val="5508"/>
              </a:lnSpc>
            </a:pPr>
            <a:r>
              <a:rPr lang="en-US" sz="4500" b="1">
                <a:solidFill>
                  <a:srgbClr val="D4AF37"/>
                </a:solidFill>
                <a:latin typeface="Cambria Bold"/>
                <a:ea typeface="Cambria Bold"/>
                <a:cs typeface="Cambria Bold"/>
                <a:sym typeface="Cambria Bold"/>
              </a:rPr>
              <a:t>The Fire Cannot Consume</a:t>
            </a:r>
          </a:p>
          <a:p>
            <a:pPr algn="l">
              <a:lnSpc>
                <a:spcPts val="5508"/>
              </a:lnSpc>
            </a:pPr>
            <a:r>
              <a:rPr lang="en-US" sz="4500" b="1">
                <a:solidFill>
                  <a:srgbClr val="D4AF37"/>
                </a:solidFill>
                <a:latin typeface="Cambria Bold"/>
                <a:ea typeface="Cambria Bold"/>
                <a:cs typeface="Cambria Bold"/>
                <a:sym typeface="Cambria Bold"/>
              </a:rPr>
              <a:t>the One Christ Holds</a:t>
            </a:r>
          </a:p>
        </p:txBody>
      </p:sp>
      <p:grpSp>
        <p:nvGrpSpPr>
          <p:cNvPr id="6" name="Group 6"/>
          <p:cNvGrpSpPr/>
          <p:nvPr/>
        </p:nvGrpSpPr>
        <p:grpSpPr>
          <a:xfrm>
            <a:off x="9325018" y="891540"/>
            <a:ext cx="1331595" cy="1331595"/>
            <a:chOff x="0" y="0"/>
            <a:chExt cx="1775460" cy="1775460"/>
          </a:xfrm>
        </p:grpSpPr>
        <p:sp>
          <p:nvSpPr>
            <p:cNvPr id="7" name="Freeform 7"/>
            <p:cNvSpPr/>
            <p:nvPr/>
          </p:nvSpPr>
          <p:spPr>
            <a:xfrm>
              <a:off x="0" y="0"/>
              <a:ext cx="1775460" cy="1775460"/>
            </a:xfrm>
            <a:custGeom>
              <a:avLst/>
              <a:gdLst/>
              <a:ahLst/>
              <a:cxnLst/>
              <a:rect l="l" t="t" r="r" b="b"/>
              <a:pathLst>
                <a:path w="1775460" h="1775460">
                  <a:moveTo>
                    <a:pt x="0" y="887730"/>
                  </a:moveTo>
                  <a:cubicBezTo>
                    <a:pt x="0" y="397510"/>
                    <a:pt x="397510" y="0"/>
                    <a:pt x="887730" y="0"/>
                  </a:cubicBezTo>
                  <a:cubicBezTo>
                    <a:pt x="1377950" y="0"/>
                    <a:pt x="1775460" y="397510"/>
                    <a:pt x="1775460" y="887730"/>
                  </a:cubicBezTo>
                  <a:cubicBezTo>
                    <a:pt x="1775460" y="1377950"/>
                    <a:pt x="1377950" y="1775460"/>
                    <a:pt x="887730" y="1775460"/>
                  </a:cubicBezTo>
                  <a:cubicBezTo>
                    <a:pt x="397510" y="1775460"/>
                    <a:pt x="0" y="1377950"/>
                    <a:pt x="0" y="887730"/>
                  </a:cubicBezTo>
                  <a:close/>
                </a:path>
              </a:pathLst>
            </a:custGeom>
            <a:solidFill>
              <a:srgbClr val="17224A"/>
            </a:solidFill>
            <a:ln w="28575" cap="sq">
              <a:solidFill>
                <a:srgbClr val="D4AF37"/>
              </a:solidFill>
              <a:prstDash val="solid"/>
              <a:miter/>
            </a:ln>
          </p:spPr>
        </p:sp>
      </p:grpSp>
      <p:grpSp>
        <p:nvGrpSpPr>
          <p:cNvPr id="8" name="Group 8"/>
          <p:cNvGrpSpPr/>
          <p:nvPr/>
        </p:nvGrpSpPr>
        <p:grpSpPr>
          <a:xfrm>
            <a:off x="9678091" y="1244613"/>
            <a:ext cx="625450" cy="625450"/>
            <a:chOff x="0" y="0"/>
            <a:chExt cx="833933" cy="833933"/>
          </a:xfrm>
        </p:grpSpPr>
        <p:sp>
          <p:nvSpPr>
            <p:cNvPr id="9" name="Freeform 9" descr="icons/shield.png"/>
            <p:cNvSpPr/>
            <p:nvPr/>
          </p:nvSpPr>
          <p:spPr>
            <a:xfrm>
              <a:off x="0" y="0"/>
              <a:ext cx="833882" cy="833882"/>
            </a:xfrm>
            <a:custGeom>
              <a:avLst/>
              <a:gdLst/>
              <a:ahLst/>
              <a:cxnLst/>
              <a:rect l="l" t="t" r="r" b="b"/>
              <a:pathLst>
                <a:path w="833882" h="833882">
                  <a:moveTo>
                    <a:pt x="0" y="0"/>
                  </a:moveTo>
                  <a:lnTo>
                    <a:pt x="833882" y="0"/>
                  </a:lnTo>
                  <a:lnTo>
                    <a:pt x="833882" y="833882"/>
                  </a:lnTo>
                  <a:lnTo>
                    <a:pt x="0" y="833882"/>
                  </a:lnTo>
                  <a:lnTo>
                    <a:pt x="0" y="0"/>
                  </a:lnTo>
                  <a:close/>
                </a:path>
              </a:pathLst>
            </a:custGeom>
            <a:blipFill>
              <a:blip r:embed="rId3"/>
              <a:stretch>
                <a:fillRect r="-6" b="-6"/>
              </a:stretch>
            </a:blipFill>
          </p:spPr>
        </p:sp>
      </p:grpSp>
      <p:sp>
        <p:nvSpPr>
          <p:cNvPr id="10" name="TextBox 10"/>
          <p:cNvSpPr txBox="1"/>
          <p:nvPr/>
        </p:nvSpPr>
        <p:spPr>
          <a:xfrm>
            <a:off x="655496" y="2917505"/>
            <a:ext cx="9335320" cy="1468760"/>
          </a:xfrm>
          <a:prstGeom prst="rect">
            <a:avLst/>
          </a:prstGeom>
        </p:spPr>
        <p:txBody>
          <a:bodyPr lIns="0" tIns="0" rIns="0" bIns="0" rtlCol="0" anchor="t">
            <a:spAutoFit/>
          </a:bodyPr>
          <a:lstStyle/>
          <a:p>
            <a:pPr marL="715057" lvl="1" indent="-357528" algn="l">
              <a:lnSpc>
                <a:spcPts val="5693"/>
              </a:lnSpc>
              <a:buFont typeface="Arial"/>
              <a:buChar char="•"/>
            </a:pPr>
            <a:r>
              <a:rPr lang="en-US" sz="3953">
                <a:solidFill>
                  <a:srgbClr val="F5F2E8"/>
                </a:solidFill>
                <a:latin typeface="Calibri (MS)"/>
                <a:ea typeface="Calibri (MS)"/>
                <a:cs typeface="Calibri (MS)"/>
                <a:sym typeface="Calibri (MS)"/>
              </a:rPr>
              <a:t>God did not keep them out of the fire; He met them in it (Dan. 3:24)</a:t>
            </a:r>
          </a:p>
        </p:txBody>
      </p:sp>
      <p:grpSp>
        <p:nvGrpSpPr>
          <p:cNvPr id="11" name="Group 11"/>
          <p:cNvGrpSpPr/>
          <p:nvPr/>
        </p:nvGrpSpPr>
        <p:grpSpPr>
          <a:xfrm>
            <a:off x="274320" y="6309360"/>
            <a:ext cx="3566160" cy="3566160"/>
            <a:chOff x="0" y="0"/>
            <a:chExt cx="4754880" cy="4754880"/>
          </a:xfrm>
        </p:grpSpPr>
        <p:sp>
          <p:nvSpPr>
            <p:cNvPr id="12" name="Freeform 12" descr="icons/shield.png"/>
            <p:cNvSpPr/>
            <p:nvPr/>
          </p:nvSpPr>
          <p:spPr>
            <a:xfrm>
              <a:off x="0" y="0"/>
              <a:ext cx="4754880" cy="4754880"/>
            </a:xfrm>
            <a:custGeom>
              <a:avLst/>
              <a:gdLst/>
              <a:ahLst/>
              <a:cxnLst/>
              <a:rect l="l" t="t" r="r" b="b"/>
              <a:pathLst>
                <a:path w="4754880" h="4754880">
                  <a:moveTo>
                    <a:pt x="0" y="0"/>
                  </a:moveTo>
                  <a:lnTo>
                    <a:pt x="4754880" y="0"/>
                  </a:lnTo>
                  <a:lnTo>
                    <a:pt x="4754880" y="4754880"/>
                  </a:lnTo>
                  <a:lnTo>
                    <a:pt x="0" y="4754880"/>
                  </a:lnTo>
                  <a:lnTo>
                    <a:pt x="0" y="0"/>
                  </a:lnTo>
                  <a:close/>
                </a:path>
              </a:pathLst>
            </a:custGeom>
            <a:blipFill>
              <a:blip r:embed="rId3">
                <a:alphaModFix amt="9999"/>
              </a:blip>
              <a:stretch>
                <a:fillRect/>
              </a:stretch>
            </a:blipFill>
          </p:spPr>
        </p:sp>
      </p:grpSp>
      <p:grpSp>
        <p:nvGrpSpPr>
          <p:cNvPr id="13" name="Group 13"/>
          <p:cNvGrpSpPr/>
          <p:nvPr/>
        </p:nvGrpSpPr>
        <p:grpSpPr>
          <a:xfrm>
            <a:off x="11280458" y="1028700"/>
            <a:ext cx="5066538" cy="7631430"/>
            <a:chOff x="0" y="0"/>
            <a:chExt cx="6755384" cy="10175240"/>
          </a:xfrm>
        </p:grpSpPr>
        <p:sp>
          <p:nvSpPr>
            <p:cNvPr id="14" name="Freeform 14"/>
            <p:cNvSpPr/>
            <p:nvPr/>
          </p:nvSpPr>
          <p:spPr>
            <a:xfrm>
              <a:off x="0" y="0"/>
              <a:ext cx="6755384" cy="10175240"/>
            </a:xfrm>
            <a:custGeom>
              <a:avLst/>
              <a:gdLst/>
              <a:ahLst/>
              <a:cxnLst/>
              <a:rect l="l" t="t" r="r" b="b"/>
              <a:pathLst>
                <a:path w="6755384" h="10175240">
                  <a:moveTo>
                    <a:pt x="0" y="146812"/>
                  </a:moveTo>
                  <a:cubicBezTo>
                    <a:pt x="0" y="65786"/>
                    <a:pt x="65786" y="0"/>
                    <a:pt x="146812" y="0"/>
                  </a:cubicBezTo>
                  <a:lnTo>
                    <a:pt x="6608572" y="0"/>
                  </a:lnTo>
                  <a:cubicBezTo>
                    <a:pt x="6689725" y="0"/>
                    <a:pt x="6755384" y="65786"/>
                    <a:pt x="6755384" y="146812"/>
                  </a:cubicBezTo>
                  <a:lnTo>
                    <a:pt x="6755384" y="10028428"/>
                  </a:lnTo>
                  <a:cubicBezTo>
                    <a:pt x="6755384" y="10109581"/>
                    <a:pt x="6689598" y="10175240"/>
                    <a:pt x="6608572" y="10175240"/>
                  </a:cubicBezTo>
                  <a:lnTo>
                    <a:pt x="146812" y="10175240"/>
                  </a:lnTo>
                  <a:cubicBezTo>
                    <a:pt x="65786" y="10175240"/>
                    <a:pt x="0" y="10109454"/>
                    <a:pt x="0" y="10028428"/>
                  </a:cubicBezTo>
                  <a:close/>
                </a:path>
              </a:pathLst>
            </a:custGeom>
            <a:solidFill>
              <a:srgbClr val="1C2A54"/>
            </a:solidFill>
            <a:ln w="19050" cap="sq">
              <a:solidFill>
                <a:srgbClr val="D4AF37"/>
              </a:solidFill>
              <a:prstDash val="solid"/>
              <a:miter/>
            </a:ln>
          </p:spPr>
        </p:sp>
      </p:grpSp>
      <p:grpSp>
        <p:nvGrpSpPr>
          <p:cNvPr id="15" name="Group 15"/>
          <p:cNvGrpSpPr/>
          <p:nvPr/>
        </p:nvGrpSpPr>
        <p:grpSpPr>
          <a:xfrm>
            <a:off x="12038800" y="3852824"/>
            <a:ext cx="4719676" cy="4719676"/>
            <a:chOff x="0" y="0"/>
            <a:chExt cx="6292901" cy="6292901"/>
          </a:xfrm>
        </p:grpSpPr>
        <p:sp>
          <p:nvSpPr>
            <p:cNvPr id="16" name="Freeform 16" descr="icons/shield.png"/>
            <p:cNvSpPr/>
            <p:nvPr/>
          </p:nvSpPr>
          <p:spPr>
            <a:xfrm>
              <a:off x="0" y="0"/>
              <a:ext cx="6292850" cy="6292850"/>
            </a:xfrm>
            <a:custGeom>
              <a:avLst/>
              <a:gdLst/>
              <a:ahLst/>
              <a:cxnLst/>
              <a:rect l="l" t="t" r="r" b="b"/>
              <a:pathLst>
                <a:path w="6292850" h="6292850">
                  <a:moveTo>
                    <a:pt x="0" y="0"/>
                  </a:moveTo>
                  <a:lnTo>
                    <a:pt x="6292850" y="0"/>
                  </a:lnTo>
                  <a:lnTo>
                    <a:pt x="6292850" y="6292850"/>
                  </a:lnTo>
                  <a:lnTo>
                    <a:pt x="0" y="6292850"/>
                  </a:lnTo>
                  <a:lnTo>
                    <a:pt x="0" y="0"/>
                  </a:lnTo>
                  <a:close/>
                </a:path>
              </a:pathLst>
            </a:custGeom>
            <a:blipFill>
              <a:blip r:embed="rId3">
                <a:alphaModFix amt="12000"/>
              </a:blip>
              <a:stretch>
                <a:fillRect/>
              </a:stretch>
            </a:blipFill>
          </p:spPr>
        </p:sp>
      </p:grpSp>
      <p:grpSp>
        <p:nvGrpSpPr>
          <p:cNvPr id="17" name="Group 17"/>
          <p:cNvGrpSpPr/>
          <p:nvPr/>
        </p:nvGrpSpPr>
        <p:grpSpPr>
          <a:xfrm>
            <a:off x="11491841" y="395831"/>
            <a:ext cx="4224528" cy="2047939"/>
            <a:chOff x="0" y="0"/>
            <a:chExt cx="5632704" cy="2730586"/>
          </a:xfrm>
        </p:grpSpPr>
        <p:sp>
          <p:nvSpPr>
            <p:cNvPr id="18" name="Freeform 18"/>
            <p:cNvSpPr/>
            <p:nvPr/>
          </p:nvSpPr>
          <p:spPr>
            <a:xfrm>
              <a:off x="0" y="0"/>
              <a:ext cx="5632704" cy="2730586"/>
            </a:xfrm>
            <a:custGeom>
              <a:avLst/>
              <a:gdLst/>
              <a:ahLst/>
              <a:cxnLst/>
              <a:rect l="l" t="t" r="r" b="b"/>
              <a:pathLst>
                <a:path w="5632704" h="2730586">
                  <a:moveTo>
                    <a:pt x="0" y="0"/>
                  </a:moveTo>
                  <a:lnTo>
                    <a:pt x="5632704" y="0"/>
                  </a:lnTo>
                  <a:lnTo>
                    <a:pt x="5632704" y="2730586"/>
                  </a:lnTo>
                  <a:lnTo>
                    <a:pt x="0" y="2730586"/>
                  </a:lnTo>
                  <a:close/>
                </a:path>
              </a:pathLst>
            </a:custGeom>
            <a:blipFill>
              <a:blip r:embed="rId2">
                <a:alphaModFix amt="0"/>
              </a:blip>
              <a:stretch>
                <a:fillRect t="-28473" b="48085"/>
              </a:stretch>
            </a:blipFill>
          </p:spPr>
        </p:sp>
        <p:sp>
          <p:nvSpPr>
            <p:cNvPr id="19" name="TextBox 19"/>
            <p:cNvSpPr txBox="1"/>
            <p:nvPr/>
          </p:nvSpPr>
          <p:spPr>
            <a:xfrm>
              <a:off x="0" y="-9525"/>
              <a:ext cx="5632704" cy="2740111"/>
            </a:xfrm>
            <a:prstGeom prst="rect">
              <a:avLst/>
            </a:prstGeom>
          </p:spPr>
          <p:txBody>
            <a:bodyPr lIns="0" tIns="0" rIns="0" bIns="0" rtlCol="0" anchor="ctr"/>
            <a:lstStyle/>
            <a:p>
              <a:pPr algn="l">
                <a:lnSpc>
                  <a:spcPts val="3359"/>
                </a:lnSpc>
              </a:pPr>
              <a:r>
                <a:rPr lang="en-US" sz="2799" b="1" i="1">
                  <a:solidFill>
                    <a:srgbClr val="D4AF37"/>
                  </a:solidFill>
                  <a:latin typeface="Cambria Bold Italics"/>
                  <a:ea typeface="Cambria Bold Italics"/>
                  <a:cs typeface="Cambria Bold Italics"/>
                  <a:sym typeface="Cambria Bold Italics"/>
                </a:rPr>
                <a:t>Daniel 3:24–25</a:t>
              </a:r>
            </a:p>
          </p:txBody>
        </p:sp>
      </p:grpSp>
      <p:sp>
        <p:nvSpPr>
          <p:cNvPr id="20" name="TextBox 20"/>
          <p:cNvSpPr txBox="1"/>
          <p:nvPr/>
        </p:nvSpPr>
        <p:spPr>
          <a:xfrm>
            <a:off x="11491841" y="1933575"/>
            <a:ext cx="4643772" cy="6296025"/>
          </a:xfrm>
          <a:prstGeom prst="rect">
            <a:avLst/>
          </a:prstGeom>
        </p:spPr>
        <p:txBody>
          <a:bodyPr lIns="0" tIns="0" rIns="0" bIns="0" rtlCol="0" anchor="t">
            <a:spAutoFit/>
          </a:bodyPr>
          <a:lstStyle/>
          <a:p>
            <a:pPr algn="l">
              <a:lnSpc>
                <a:spcPts val="4952"/>
              </a:lnSpc>
            </a:pPr>
            <a:r>
              <a:rPr lang="en-US" sz="3685">
                <a:solidFill>
                  <a:srgbClr val="D4AF37"/>
                </a:solidFill>
                <a:latin typeface="Calibri (MS)"/>
                <a:ea typeface="Calibri (MS)"/>
                <a:cs typeface="Calibri (MS)"/>
                <a:sym typeface="Calibri (MS)"/>
              </a:rPr>
              <a:t>24–25 </a:t>
            </a:r>
            <a:r>
              <a:rPr lang="en-US" sz="3685">
                <a:solidFill>
                  <a:srgbClr val="F5F2E8"/>
                </a:solidFill>
                <a:latin typeface="Calibri (MS)"/>
                <a:ea typeface="Calibri (MS)"/>
                <a:cs typeface="Calibri (MS)"/>
                <a:sym typeface="Calibri (MS)"/>
              </a:rPr>
              <a:t>“Was it not three men we cast bound into the midst of the fire?… I see four men loosed and walking about in the midst of the fire without harm, and the appearance of the fourth is like a son of the gods!”</a:t>
            </a:r>
          </a:p>
        </p:txBody>
      </p:sp>
      <p:sp>
        <p:nvSpPr>
          <p:cNvPr id="21" name="TextBox 21"/>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grpSp>
        <p:nvGrpSpPr>
          <p:cNvPr id="22" name="Group 22"/>
          <p:cNvGrpSpPr/>
          <p:nvPr/>
        </p:nvGrpSpPr>
        <p:grpSpPr>
          <a:xfrm>
            <a:off x="17031865" y="158818"/>
            <a:ext cx="1094305" cy="1094305"/>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822960" y="617220"/>
            <a:ext cx="8229600" cy="548640"/>
            <a:chOff x="0" y="0"/>
            <a:chExt cx="10972800" cy="731520"/>
          </a:xfrm>
        </p:grpSpPr>
        <p:sp>
          <p:nvSpPr>
            <p:cNvPr id="3" name="Freeform 3"/>
            <p:cNvSpPr/>
            <p:nvPr/>
          </p:nvSpPr>
          <p:spPr>
            <a:xfrm>
              <a:off x="0" y="0"/>
              <a:ext cx="10972800" cy="731520"/>
            </a:xfrm>
            <a:custGeom>
              <a:avLst/>
              <a:gdLst/>
              <a:ahLst/>
              <a:cxnLst/>
              <a:rect l="l" t="t" r="r" b="b"/>
              <a:pathLst>
                <a:path w="10972800" h="731520">
                  <a:moveTo>
                    <a:pt x="0" y="0"/>
                  </a:moveTo>
                  <a:lnTo>
                    <a:pt x="10972800" y="0"/>
                  </a:lnTo>
                  <a:lnTo>
                    <a:pt x="10972800" y="731520"/>
                  </a:lnTo>
                  <a:lnTo>
                    <a:pt x="0" y="731520"/>
                  </a:lnTo>
                  <a:close/>
                </a:path>
              </a:pathLst>
            </a:custGeom>
            <a:blipFill>
              <a:blip r:embed="rId2">
                <a:alphaModFix amt="0"/>
              </a:blip>
              <a:stretch>
                <a:fillRect t="-242275" b="-242275"/>
              </a:stretch>
            </a:blipFill>
          </p:spPr>
        </p:sp>
        <p:sp>
          <p:nvSpPr>
            <p:cNvPr id="4" name="TextBox 4"/>
            <p:cNvSpPr txBox="1"/>
            <p:nvPr/>
          </p:nvSpPr>
          <p:spPr>
            <a:xfrm>
              <a:off x="0" y="-47625"/>
              <a:ext cx="10972800" cy="779145"/>
            </a:xfrm>
            <a:prstGeom prst="rect">
              <a:avLst/>
            </a:prstGeom>
          </p:spPr>
          <p:txBody>
            <a:bodyPr lIns="0" tIns="0" rIns="0" bIns="0" rtlCol="0" anchor="ctr"/>
            <a:lstStyle/>
            <a:p>
              <a:pPr algn="l">
                <a:lnSpc>
                  <a:spcPts val="2340"/>
                </a:lnSpc>
              </a:pPr>
              <a:r>
                <a:rPr lang="en-US" sz="1950" b="1" spc="299">
                  <a:solidFill>
                    <a:srgbClr val="C1440E"/>
                  </a:solidFill>
                  <a:latin typeface="Calibri (MS) Bold"/>
                  <a:ea typeface="Calibri (MS) Bold"/>
                  <a:cs typeface="Calibri (MS) Bold"/>
                  <a:sym typeface="Calibri (MS) Bold"/>
                </a:rPr>
                <a:t>POINT 3</a:t>
              </a:r>
            </a:p>
          </p:txBody>
        </p:sp>
      </p:grpSp>
      <p:sp>
        <p:nvSpPr>
          <p:cNvPr id="5" name="TextBox 5"/>
          <p:cNvSpPr txBox="1"/>
          <p:nvPr/>
        </p:nvSpPr>
        <p:spPr>
          <a:xfrm>
            <a:off x="822960" y="1137285"/>
            <a:ext cx="7609152" cy="1405509"/>
          </a:xfrm>
          <a:prstGeom prst="rect">
            <a:avLst/>
          </a:prstGeom>
        </p:spPr>
        <p:txBody>
          <a:bodyPr lIns="0" tIns="0" rIns="0" bIns="0" rtlCol="0" anchor="t">
            <a:spAutoFit/>
          </a:bodyPr>
          <a:lstStyle/>
          <a:p>
            <a:pPr algn="l">
              <a:lnSpc>
                <a:spcPts val="5508"/>
              </a:lnSpc>
            </a:pPr>
            <a:r>
              <a:rPr lang="en-US" sz="4500" b="1">
                <a:solidFill>
                  <a:srgbClr val="D4AF37"/>
                </a:solidFill>
                <a:latin typeface="Cambria Bold"/>
                <a:ea typeface="Cambria Bold"/>
                <a:cs typeface="Cambria Bold"/>
                <a:sym typeface="Cambria Bold"/>
              </a:rPr>
              <a:t>The Fire Cannot Consume</a:t>
            </a:r>
          </a:p>
          <a:p>
            <a:pPr algn="l">
              <a:lnSpc>
                <a:spcPts val="5508"/>
              </a:lnSpc>
            </a:pPr>
            <a:r>
              <a:rPr lang="en-US" sz="4500" b="1">
                <a:solidFill>
                  <a:srgbClr val="D4AF37"/>
                </a:solidFill>
                <a:latin typeface="Cambria Bold"/>
                <a:ea typeface="Cambria Bold"/>
                <a:cs typeface="Cambria Bold"/>
                <a:sym typeface="Cambria Bold"/>
              </a:rPr>
              <a:t>the One Christ Holds</a:t>
            </a:r>
          </a:p>
        </p:txBody>
      </p:sp>
      <p:grpSp>
        <p:nvGrpSpPr>
          <p:cNvPr id="6" name="Group 6"/>
          <p:cNvGrpSpPr/>
          <p:nvPr/>
        </p:nvGrpSpPr>
        <p:grpSpPr>
          <a:xfrm>
            <a:off x="8809395" y="891540"/>
            <a:ext cx="1331595" cy="1331595"/>
            <a:chOff x="0" y="0"/>
            <a:chExt cx="1775460" cy="1775460"/>
          </a:xfrm>
        </p:grpSpPr>
        <p:sp>
          <p:nvSpPr>
            <p:cNvPr id="7" name="Freeform 7"/>
            <p:cNvSpPr/>
            <p:nvPr/>
          </p:nvSpPr>
          <p:spPr>
            <a:xfrm>
              <a:off x="0" y="0"/>
              <a:ext cx="1775460" cy="1775460"/>
            </a:xfrm>
            <a:custGeom>
              <a:avLst/>
              <a:gdLst/>
              <a:ahLst/>
              <a:cxnLst/>
              <a:rect l="l" t="t" r="r" b="b"/>
              <a:pathLst>
                <a:path w="1775460" h="1775460">
                  <a:moveTo>
                    <a:pt x="0" y="887730"/>
                  </a:moveTo>
                  <a:cubicBezTo>
                    <a:pt x="0" y="397510"/>
                    <a:pt x="397510" y="0"/>
                    <a:pt x="887730" y="0"/>
                  </a:cubicBezTo>
                  <a:cubicBezTo>
                    <a:pt x="1377950" y="0"/>
                    <a:pt x="1775460" y="397510"/>
                    <a:pt x="1775460" y="887730"/>
                  </a:cubicBezTo>
                  <a:cubicBezTo>
                    <a:pt x="1775460" y="1377950"/>
                    <a:pt x="1377950" y="1775460"/>
                    <a:pt x="887730" y="1775460"/>
                  </a:cubicBezTo>
                  <a:cubicBezTo>
                    <a:pt x="397510" y="1775460"/>
                    <a:pt x="0" y="1377950"/>
                    <a:pt x="0" y="887730"/>
                  </a:cubicBezTo>
                  <a:close/>
                </a:path>
              </a:pathLst>
            </a:custGeom>
            <a:solidFill>
              <a:srgbClr val="17224A"/>
            </a:solidFill>
            <a:ln w="28575" cap="sq">
              <a:solidFill>
                <a:srgbClr val="D4AF37"/>
              </a:solidFill>
              <a:prstDash val="solid"/>
              <a:miter/>
            </a:ln>
          </p:spPr>
        </p:sp>
      </p:grpSp>
      <p:grpSp>
        <p:nvGrpSpPr>
          <p:cNvPr id="8" name="Group 8"/>
          <p:cNvGrpSpPr/>
          <p:nvPr/>
        </p:nvGrpSpPr>
        <p:grpSpPr>
          <a:xfrm>
            <a:off x="9162468" y="1244613"/>
            <a:ext cx="625450" cy="625450"/>
            <a:chOff x="0" y="0"/>
            <a:chExt cx="833933" cy="833933"/>
          </a:xfrm>
        </p:grpSpPr>
        <p:sp>
          <p:nvSpPr>
            <p:cNvPr id="9" name="Freeform 9" descr="icons/shield.png"/>
            <p:cNvSpPr/>
            <p:nvPr/>
          </p:nvSpPr>
          <p:spPr>
            <a:xfrm>
              <a:off x="0" y="0"/>
              <a:ext cx="833882" cy="833882"/>
            </a:xfrm>
            <a:custGeom>
              <a:avLst/>
              <a:gdLst/>
              <a:ahLst/>
              <a:cxnLst/>
              <a:rect l="l" t="t" r="r" b="b"/>
              <a:pathLst>
                <a:path w="833882" h="833882">
                  <a:moveTo>
                    <a:pt x="0" y="0"/>
                  </a:moveTo>
                  <a:lnTo>
                    <a:pt x="833882" y="0"/>
                  </a:lnTo>
                  <a:lnTo>
                    <a:pt x="833882" y="833882"/>
                  </a:lnTo>
                  <a:lnTo>
                    <a:pt x="0" y="833882"/>
                  </a:lnTo>
                  <a:lnTo>
                    <a:pt x="0" y="0"/>
                  </a:lnTo>
                  <a:close/>
                </a:path>
              </a:pathLst>
            </a:custGeom>
            <a:blipFill>
              <a:blip r:embed="rId3"/>
              <a:stretch>
                <a:fillRect r="-6" b="-6"/>
              </a:stretch>
            </a:blipFill>
          </p:spPr>
        </p:sp>
      </p:grpSp>
      <p:sp>
        <p:nvSpPr>
          <p:cNvPr id="10" name="TextBox 10"/>
          <p:cNvSpPr txBox="1"/>
          <p:nvPr/>
        </p:nvSpPr>
        <p:spPr>
          <a:xfrm>
            <a:off x="488031" y="2683242"/>
            <a:ext cx="9442059" cy="2167715"/>
          </a:xfrm>
          <a:prstGeom prst="rect">
            <a:avLst/>
          </a:prstGeom>
        </p:spPr>
        <p:txBody>
          <a:bodyPr lIns="0" tIns="0" rIns="0" bIns="0" rtlCol="0" anchor="t">
            <a:spAutoFit/>
          </a:bodyPr>
          <a:lstStyle/>
          <a:p>
            <a:pPr marL="711507" lvl="1" indent="-355754" algn="l">
              <a:lnSpc>
                <a:spcPts val="5665"/>
              </a:lnSpc>
              <a:buFont typeface="Arial"/>
              <a:buChar char="•"/>
            </a:pPr>
            <a:r>
              <a:rPr lang="en-US" sz="3934">
                <a:solidFill>
                  <a:srgbClr val="F5F2E8"/>
                </a:solidFill>
                <a:latin typeface="Calibri (MS)"/>
                <a:ea typeface="Calibri (MS)"/>
                <a:cs typeface="Calibri (MS)"/>
                <a:sym typeface="Calibri (MS)"/>
              </a:rPr>
              <a:t>The only thing that burned was what was binding them (Dan. 3:25; they were loosed and walking)</a:t>
            </a:r>
          </a:p>
        </p:txBody>
      </p:sp>
      <p:grpSp>
        <p:nvGrpSpPr>
          <p:cNvPr id="11" name="Group 11"/>
          <p:cNvGrpSpPr/>
          <p:nvPr/>
        </p:nvGrpSpPr>
        <p:grpSpPr>
          <a:xfrm>
            <a:off x="274320" y="6309360"/>
            <a:ext cx="3566160" cy="3566160"/>
            <a:chOff x="0" y="0"/>
            <a:chExt cx="4754880" cy="4754880"/>
          </a:xfrm>
        </p:grpSpPr>
        <p:sp>
          <p:nvSpPr>
            <p:cNvPr id="12" name="Freeform 12" descr="icons/shield.png"/>
            <p:cNvSpPr/>
            <p:nvPr/>
          </p:nvSpPr>
          <p:spPr>
            <a:xfrm>
              <a:off x="0" y="0"/>
              <a:ext cx="4754880" cy="4754880"/>
            </a:xfrm>
            <a:custGeom>
              <a:avLst/>
              <a:gdLst/>
              <a:ahLst/>
              <a:cxnLst/>
              <a:rect l="l" t="t" r="r" b="b"/>
              <a:pathLst>
                <a:path w="4754880" h="4754880">
                  <a:moveTo>
                    <a:pt x="0" y="0"/>
                  </a:moveTo>
                  <a:lnTo>
                    <a:pt x="4754880" y="0"/>
                  </a:lnTo>
                  <a:lnTo>
                    <a:pt x="4754880" y="4754880"/>
                  </a:lnTo>
                  <a:lnTo>
                    <a:pt x="0" y="4754880"/>
                  </a:lnTo>
                  <a:lnTo>
                    <a:pt x="0" y="0"/>
                  </a:lnTo>
                  <a:close/>
                </a:path>
              </a:pathLst>
            </a:custGeom>
            <a:blipFill>
              <a:blip r:embed="rId3">
                <a:alphaModFix amt="9999"/>
              </a:blip>
              <a:stretch>
                <a:fillRect/>
              </a:stretch>
            </a:blipFill>
          </p:spPr>
        </p:sp>
      </p:grpSp>
      <p:grpSp>
        <p:nvGrpSpPr>
          <p:cNvPr id="13" name="Group 13"/>
          <p:cNvGrpSpPr/>
          <p:nvPr/>
        </p:nvGrpSpPr>
        <p:grpSpPr>
          <a:xfrm>
            <a:off x="11414760" y="1028700"/>
            <a:ext cx="5066538" cy="7631430"/>
            <a:chOff x="0" y="0"/>
            <a:chExt cx="6755384" cy="10175240"/>
          </a:xfrm>
        </p:grpSpPr>
        <p:sp>
          <p:nvSpPr>
            <p:cNvPr id="14" name="Freeform 14"/>
            <p:cNvSpPr/>
            <p:nvPr/>
          </p:nvSpPr>
          <p:spPr>
            <a:xfrm>
              <a:off x="0" y="0"/>
              <a:ext cx="6755384" cy="10175240"/>
            </a:xfrm>
            <a:custGeom>
              <a:avLst/>
              <a:gdLst/>
              <a:ahLst/>
              <a:cxnLst/>
              <a:rect l="l" t="t" r="r" b="b"/>
              <a:pathLst>
                <a:path w="6755384" h="10175240">
                  <a:moveTo>
                    <a:pt x="0" y="146812"/>
                  </a:moveTo>
                  <a:cubicBezTo>
                    <a:pt x="0" y="65786"/>
                    <a:pt x="65786" y="0"/>
                    <a:pt x="146812" y="0"/>
                  </a:cubicBezTo>
                  <a:lnTo>
                    <a:pt x="6608572" y="0"/>
                  </a:lnTo>
                  <a:cubicBezTo>
                    <a:pt x="6689725" y="0"/>
                    <a:pt x="6755384" y="65786"/>
                    <a:pt x="6755384" y="146812"/>
                  </a:cubicBezTo>
                  <a:lnTo>
                    <a:pt x="6755384" y="10028428"/>
                  </a:lnTo>
                  <a:cubicBezTo>
                    <a:pt x="6755384" y="10109581"/>
                    <a:pt x="6689598" y="10175240"/>
                    <a:pt x="6608572" y="10175240"/>
                  </a:cubicBezTo>
                  <a:lnTo>
                    <a:pt x="146812" y="10175240"/>
                  </a:lnTo>
                  <a:cubicBezTo>
                    <a:pt x="65786" y="10175240"/>
                    <a:pt x="0" y="10109454"/>
                    <a:pt x="0" y="10028428"/>
                  </a:cubicBezTo>
                  <a:close/>
                </a:path>
              </a:pathLst>
            </a:custGeom>
            <a:solidFill>
              <a:srgbClr val="1C2A54"/>
            </a:solidFill>
            <a:ln w="19050" cap="sq">
              <a:solidFill>
                <a:srgbClr val="D4AF37"/>
              </a:solidFill>
              <a:prstDash val="solid"/>
              <a:miter/>
            </a:ln>
          </p:spPr>
        </p:sp>
      </p:grpSp>
      <p:grpSp>
        <p:nvGrpSpPr>
          <p:cNvPr id="15" name="Group 15"/>
          <p:cNvGrpSpPr/>
          <p:nvPr/>
        </p:nvGrpSpPr>
        <p:grpSpPr>
          <a:xfrm>
            <a:off x="12173102" y="3852824"/>
            <a:ext cx="4719676" cy="4719676"/>
            <a:chOff x="0" y="0"/>
            <a:chExt cx="6292901" cy="6292901"/>
          </a:xfrm>
        </p:grpSpPr>
        <p:sp>
          <p:nvSpPr>
            <p:cNvPr id="16" name="Freeform 16" descr="icons/shield.png"/>
            <p:cNvSpPr/>
            <p:nvPr/>
          </p:nvSpPr>
          <p:spPr>
            <a:xfrm>
              <a:off x="0" y="0"/>
              <a:ext cx="6292850" cy="6292850"/>
            </a:xfrm>
            <a:custGeom>
              <a:avLst/>
              <a:gdLst/>
              <a:ahLst/>
              <a:cxnLst/>
              <a:rect l="l" t="t" r="r" b="b"/>
              <a:pathLst>
                <a:path w="6292850" h="6292850">
                  <a:moveTo>
                    <a:pt x="0" y="0"/>
                  </a:moveTo>
                  <a:lnTo>
                    <a:pt x="6292850" y="0"/>
                  </a:lnTo>
                  <a:lnTo>
                    <a:pt x="6292850" y="6292850"/>
                  </a:lnTo>
                  <a:lnTo>
                    <a:pt x="0" y="6292850"/>
                  </a:lnTo>
                  <a:lnTo>
                    <a:pt x="0" y="0"/>
                  </a:lnTo>
                  <a:close/>
                </a:path>
              </a:pathLst>
            </a:custGeom>
            <a:blipFill>
              <a:blip r:embed="rId3">
                <a:alphaModFix amt="12000"/>
              </a:blip>
              <a:stretch>
                <a:fillRect/>
              </a:stretch>
            </a:blipFill>
          </p:spPr>
        </p:sp>
      </p:grpSp>
      <p:sp>
        <p:nvSpPr>
          <p:cNvPr id="17" name="TextBox 17"/>
          <p:cNvSpPr txBox="1"/>
          <p:nvPr/>
        </p:nvSpPr>
        <p:spPr>
          <a:xfrm>
            <a:off x="11626143" y="1933575"/>
            <a:ext cx="4643772" cy="6296025"/>
          </a:xfrm>
          <a:prstGeom prst="rect">
            <a:avLst/>
          </a:prstGeom>
        </p:spPr>
        <p:txBody>
          <a:bodyPr lIns="0" tIns="0" rIns="0" bIns="0" rtlCol="0" anchor="t">
            <a:spAutoFit/>
          </a:bodyPr>
          <a:lstStyle/>
          <a:p>
            <a:pPr algn="l">
              <a:lnSpc>
                <a:spcPts val="4952"/>
              </a:lnSpc>
            </a:pPr>
            <a:r>
              <a:rPr lang="en-US" sz="3685">
                <a:solidFill>
                  <a:srgbClr val="D4AF37"/>
                </a:solidFill>
                <a:latin typeface="Calibri (MS)"/>
                <a:ea typeface="Calibri (MS)"/>
                <a:cs typeface="Calibri (MS)"/>
                <a:sym typeface="Calibri (MS)"/>
              </a:rPr>
              <a:t>24–25 </a:t>
            </a:r>
            <a:r>
              <a:rPr lang="en-US" sz="3685">
                <a:solidFill>
                  <a:srgbClr val="F5F2E8"/>
                </a:solidFill>
                <a:latin typeface="Calibri (MS)"/>
                <a:ea typeface="Calibri (MS)"/>
                <a:cs typeface="Calibri (MS)"/>
                <a:sym typeface="Calibri (MS)"/>
              </a:rPr>
              <a:t>“Was it not three men we cast bound into the midst of the fire?… I see four men loosed and walking about in the midst of the fire without harm, and the appearance of the fourth is like a son of the gods!”</a:t>
            </a:r>
          </a:p>
        </p:txBody>
      </p:sp>
      <p:grpSp>
        <p:nvGrpSpPr>
          <p:cNvPr id="18" name="Group 18"/>
          <p:cNvGrpSpPr/>
          <p:nvPr/>
        </p:nvGrpSpPr>
        <p:grpSpPr>
          <a:xfrm>
            <a:off x="11626143" y="395831"/>
            <a:ext cx="4224528" cy="2047939"/>
            <a:chOff x="0" y="0"/>
            <a:chExt cx="5632704" cy="2730586"/>
          </a:xfrm>
        </p:grpSpPr>
        <p:sp>
          <p:nvSpPr>
            <p:cNvPr id="19" name="Freeform 19"/>
            <p:cNvSpPr/>
            <p:nvPr/>
          </p:nvSpPr>
          <p:spPr>
            <a:xfrm>
              <a:off x="0" y="0"/>
              <a:ext cx="5632704" cy="2730586"/>
            </a:xfrm>
            <a:custGeom>
              <a:avLst/>
              <a:gdLst/>
              <a:ahLst/>
              <a:cxnLst/>
              <a:rect l="l" t="t" r="r" b="b"/>
              <a:pathLst>
                <a:path w="5632704" h="2730586">
                  <a:moveTo>
                    <a:pt x="0" y="0"/>
                  </a:moveTo>
                  <a:lnTo>
                    <a:pt x="5632704" y="0"/>
                  </a:lnTo>
                  <a:lnTo>
                    <a:pt x="5632704" y="2730586"/>
                  </a:lnTo>
                  <a:lnTo>
                    <a:pt x="0" y="2730586"/>
                  </a:lnTo>
                  <a:close/>
                </a:path>
              </a:pathLst>
            </a:custGeom>
            <a:blipFill>
              <a:blip r:embed="rId2">
                <a:alphaModFix amt="0"/>
              </a:blip>
              <a:stretch>
                <a:fillRect t="-28473" b="48085"/>
              </a:stretch>
            </a:blipFill>
          </p:spPr>
        </p:sp>
        <p:sp>
          <p:nvSpPr>
            <p:cNvPr id="20" name="TextBox 20"/>
            <p:cNvSpPr txBox="1"/>
            <p:nvPr/>
          </p:nvSpPr>
          <p:spPr>
            <a:xfrm>
              <a:off x="0" y="-9525"/>
              <a:ext cx="5632704" cy="2740111"/>
            </a:xfrm>
            <a:prstGeom prst="rect">
              <a:avLst/>
            </a:prstGeom>
          </p:spPr>
          <p:txBody>
            <a:bodyPr lIns="0" tIns="0" rIns="0" bIns="0" rtlCol="0" anchor="ctr"/>
            <a:lstStyle/>
            <a:p>
              <a:pPr algn="l">
                <a:lnSpc>
                  <a:spcPts val="3359"/>
                </a:lnSpc>
              </a:pPr>
              <a:r>
                <a:rPr lang="en-US" sz="2799" b="1" i="1">
                  <a:solidFill>
                    <a:srgbClr val="D4AF37"/>
                  </a:solidFill>
                  <a:latin typeface="Cambria Bold Italics"/>
                  <a:ea typeface="Cambria Bold Italics"/>
                  <a:cs typeface="Cambria Bold Italics"/>
                  <a:sym typeface="Cambria Bold Italics"/>
                </a:rPr>
                <a:t>Daniel 3:24–25</a:t>
              </a:r>
            </a:p>
          </p:txBody>
        </p:sp>
      </p:grpSp>
      <p:sp>
        <p:nvSpPr>
          <p:cNvPr id="21" name="TextBox 21"/>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grpSp>
        <p:nvGrpSpPr>
          <p:cNvPr id="22" name="Group 22"/>
          <p:cNvGrpSpPr/>
          <p:nvPr/>
        </p:nvGrpSpPr>
        <p:grpSpPr>
          <a:xfrm>
            <a:off x="17031865" y="158818"/>
            <a:ext cx="1094305" cy="1094305"/>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11C3D"/>
        </a:solidFill>
        <a:effectLst/>
      </p:bgPr>
    </p:bg>
    <p:spTree>
      <p:nvGrpSpPr>
        <p:cNvPr id="1" name=""/>
        <p:cNvGrpSpPr/>
        <p:nvPr/>
      </p:nvGrpSpPr>
      <p:grpSpPr>
        <a:xfrm>
          <a:off x="0" y="0"/>
          <a:ext cx="0" cy="0"/>
          <a:chOff x="0" y="0"/>
          <a:chExt cx="0" cy="0"/>
        </a:xfrm>
      </p:grpSpPr>
      <p:grpSp>
        <p:nvGrpSpPr>
          <p:cNvPr id="2" name="Group 2"/>
          <p:cNvGrpSpPr/>
          <p:nvPr/>
        </p:nvGrpSpPr>
        <p:grpSpPr>
          <a:xfrm>
            <a:off x="822960" y="617220"/>
            <a:ext cx="8229600" cy="548640"/>
            <a:chOff x="0" y="0"/>
            <a:chExt cx="10972800" cy="731520"/>
          </a:xfrm>
        </p:grpSpPr>
        <p:sp>
          <p:nvSpPr>
            <p:cNvPr id="3" name="Freeform 3"/>
            <p:cNvSpPr/>
            <p:nvPr/>
          </p:nvSpPr>
          <p:spPr>
            <a:xfrm>
              <a:off x="0" y="0"/>
              <a:ext cx="10972800" cy="731520"/>
            </a:xfrm>
            <a:custGeom>
              <a:avLst/>
              <a:gdLst/>
              <a:ahLst/>
              <a:cxnLst/>
              <a:rect l="l" t="t" r="r" b="b"/>
              <a:pathLst>
                <a:path w="10972800" h="731520">
                  <a:moveTo>
                    <a:pt x="0" y="0"/>
                  </a:moveTo>
                  <a:lnTo>
                    <a:pt x="10972800" y="0"/>
                  </a:lnTo>
                  <a:lnTo>
                    <a:pt x="10972800" y="731520"/>
                  </a:lnTo>
                  <a:lnTo>
                    <a:pt x="0" y="731520"/>
                  </a:lnTo>
                  <a:close/>
                </a:path>
              </a:pathLst>
            </a:custGeom>
            <a:blipFill>
              <a:blip r:embed="rId2">
                <a:alphaModFix amt="0"/>
              </a:blip>
              <a:stretch>
                <a:fillRect t="-242275" b="-242275"/>
              </a:stretch>
            </a:blipFill>
          </p:spPr>
        </p:sp>
        <p:sp>
          <p:nvSpPr>
            <p:cNvPr id="4" name="TextBox 4"/>
            <p:cNvSpPr txBox="1"/>
            <p:nvPr/>
          </p:nvSpPr>
          <p:spPr>
            <a:xfrm>
              <a:off x="0" y="-47625"/>
              <a:ext cx="10972800" cy="779145"/>
            </a:xfrm>
            <a:prstGeom prst="rect">
              <a:avLst/>
            </a:prstGeom>
          </p:spPr>
          <p:txBody>
            <a:bodyPr lIns="0" tIns="0" rIns="0" bIns="0" rtlCol="0" anchor="ctr"/>
            <a:lstStyle/>
            <a:p>
              <a:pPr algn="l">
                <a:lnSpc>
                  <a:spcPts val="2340"/>
                </a:lnSpc>
              </a:pPr>
              <a:r>
                <a:rPr lang="en-US" sz="1950" b="1" spc="299">
                  <a:solidFill>
                    <a:srgbClr val="C1440E"/>
                  </a:solidFill>
                  <a:latin typeface="Calibri (MS) Bold"/>
                  <a:ea typeface="Calibri (MS) Bold"/>
                  <a:cs typeface="Calibri (MS) Bold"/>
                  <a:sym typeface="Calibri (MS) Bold"/>
                </a:rPr>
                <a:t>POINT 3</a:t>
              </a:r>
            </a:p>
          </p:txBody>
        </p:sp>
      </p:grpSp>
      <p:sp>
        <p:nvSpPr>
          <p:cNvPr id="5" name="TextBox 5"/>
          <p:cNvSpPr txBox="1"/>
          <p:nvPr/>
        </p:nvSpPr>
        <p:spPr>
          <a:xfrm>
            <a:off x="822960" y="1137285"/>
            <a:ext cx="7680923" cy="1405509"/>
          </a:xfrm>
          <a:prstGeom prst="rect">
            <a:avLst/>
          </a:prstGeom>
        </p:spPr>
        <p:txBody>
          <a:bodyPr lIns="0" tIns="0" rIns="0" bIns="0" rtlCol="0" anchor="t">
            <a:spAutoFit/>
          </a:bodyPr>
          <a:lstStyle/>
          <a:p>
            <a:pPr algn="l">
              <a:lnSpc>
                <a:spcPts val="5508"/>
              </a:lnSpc>
            </a:pPr>
            <a:r>
              <a:rPr lang="en-US" sz="4500" b="1">
                <a:solidFill>
                  <a:srgbClr val="D4AF37"/>
                </a:solidFill>
                <a:latin typeface="Cambria Bold"/>
                <a:ea typeface="Cambria Bold"/>
                <a:cs typeface="Cambria Bold"/>
                <a:sym typeface="Cambria Bold"/>
              </a:rPr>
              <a:t>The Fire Cannot Consume</a:t>
            </a:r>
          </a:p>
          <a:p>
            <a:pPr algn="l">
              <a:lnSpc>
                <a:spcPts val="5508"/>
              </a:lnSpc>
            </a:pPr>
            <a:r>
              <a:rPr lang="en-US" sz="4500" b="1">
                <a:solidFill>
                  <a:srgbClr val="D4AF37"/>
                </a:solidFill>
                <a:latin typeface="Cambria Bold"/>
                <a:ea typeface="Cambria Bold"/>
                <a:cs typeface="Cambria Bold"/>
                <a:sym typeface="Cambria Bold"/>
              </a:rPr>
              <a:t>the One Christ Holds</a:t>
            </a:r>
          </a:p>
        </p:txBody>
      </p:sp>
      <p:grpSp>
        <p:nvGrpSpPr>
          <p:cNvPr id="6" name="Group 6"/>
          <p:cNvGrpSpPr/>
          <p:nvPr/>
        </p:nvGrpSpPr>
        <p:grpSpPr>
          <a:xfrm>
            <a:off x="8945546" y="1028700"/>
            <a:ext cx="1331595" cy="1331595"/>
            <a:chOff x="0" y="0"/>
            <a:chExt cx="1775460" cy="1775460"/>
          </a:xfrm>
        </p:grpSpPr>
        <p:sp>
          <p:nvSpPr>
            <p:cNvPr id="7" name="Freeform 7"/>
            <p:cNvSpPr/>
            <p:nvPr/>
          </p:nvSpPr>
          <p:spPr>
            <a:xfrm>
              <a:off x="0" y="0"/>
              <a:ext cx="1775460" cy="1775460"/>
            </a:xfrm>
            <a:custGeom>
              <a:avLst/>
              <a:gdLst/>
              <a:ahLst/>
              <a:cxnLst/>
              <a:rect l="l" t="t" r="r" b="b"/>
              <a:pathLst>
                <a:path w="1775460" h="1775460">
                  <a:moveTo>
                    <a:pt x="0" y="887730"/>
                  </a:moveTo>
                  <a:cubicBezTo>
                    <a:pt x="0" y="397510"/>
                    <a:pt x="397510" y="0"/>
                    <a:pt x="887730" y="0"/>
                  </a:cubicBezTo>
                  <a:cubicBezTo>
                    <a:pt x="1377950" y="0"/>
                    <a:pt x="1775460" y="397510"/>
                    <a:pt x="1775460" y="887730"/>
                  </a:cubicBezTo>
                  <a:cubicBezTo>
                    <a:pt x="1775460" y="1377950"/>
                    <a:pt x="1377950" y="1775460"/>
                    <a:pt x="887730" y="1775460"/>
                  </a:cubicBezTo>
                  <a:cubicBezTo>
                    <a:pt x="397510" y="1775460"/>
                    <a:pt x="0" y="1377950"/>
                    <a:pt x="0" y="887730"/>
                  </a:cubicBezTo>
                  <a:close/>
                </a:path>
              </a:pathLst>
            </a:custGeom>
            <a:solidFill>
              <a:srgbClr val="17224A"/>
            </a:solidFill>
            <a:ln w="28575" cap="sq">
              <a:solidFill>
                <a:srgbClr val="D4AF37"/>
              </a:solidFill>
              <a:prstDash val="solid"/>
              <a:miter/>
            </a:ln>
          </p:spPr>
        </p:sp>
      </p:grpSp>
      <p:grpSp>
        <p:nvGrpSpPr>
          <p:cNvPr id="8" name="Group 8"/>
          <p:cNvGrpSpPr/>
          <p:nvPr/>
        </p:nvGrpSpPr>
        <p:grpSpPr>
          <a:xfrm>
            <a:off x="9298619" y="1381773"/>
            <a:ext cx="625450" cy="625450"/>
            <a:chOff x="0" y="0"/>
            <a:chExt cx="833933" cy="833933"/>
          </a:xfrm>
        </p:grpSpPr>
        <p:sp>
          <p:nvSpPr>
            <p:cNvPr id="9" name="Freeform 9" descr="icons/shield.png"/>
            <p:cNvSpPr/>
            <p:nvPr/>
          </p:nvSpPr>
          <p:spPr>
            <a:xfrm>
              <a:off x="0" y="0"/>
              <a:ext cx="833882" cy="833882"/>
            </a:xfrm>
            <a:custGeom>
              <a:avLst/>
              <a:gdLst/>
              <a:ahLst/>
              <a:cxnLst/>
              <a:rect l="l" t="t" r="r" b="b"/>
              <a:pathLst>
                <a:path w="833882" h="833882">
                  <a:moveTo>
                    <a:pt x="0" y="0"/>
                  </a:moveTo>
                  <a:lnTo>
                    <a:pt x="833882" y="0"/>
                  </a:lnTo>
                  <a:lnTo>
                    <a:pt x="833882" y="833882"/>
                  </a:lnTo>
                  <a:lnTo>
                    <a:pt x="0" y="833882"/>
                  </a:lnTo>
                  <a:lnTo>
                    <a:pt x="0" y="0"/>
                  </a:lnTo>
                  <a:close/>
                </a:path>
              </a:pathLst>
            </a:custGeom>
            <a:blipFill>
              <a:blip r:embed="rId3"/>
              <a:stretch>
                <a:fillRect r="-6" b="-6"/>
              </a:stretch>
            </a:blipFill>
          </p:spPr>
        </p:sp>
      </p:grpSp>
      <p:sp>
        <p:nvSpPr>
          <p:cNvPr id="10" name="TextBox 10"/>
          <p:cNvSpPr txBox="1"/>
          <p:nvPr/>
        </p:nvSpPr>
        <p:spPr>
          <a:xfrm>
            <a:off x="488031" y="2683242"/>
            <a:ext cx="9442059" cy="1462321"/>
          </a:xfrm>
          <a:prstGeom prst="rect">
            <a:avLst/>
          </a:prstGeom>
        </p:spPr>
        <p:txBody>
          <a:bodyPr lIns="0" tIns="0" rIns="0" bIns="0" rtlCol="0" anchor="t">
            <a:spAutoFit/>
          </a:bodyPr>
          <a:lstStyle/>
          <a:p>
            <a:pPr marL="711507" lvl="1" indent="-355754" algn="l">
              <a:lnSpc>
                <a:spcPts val="5665"/>
              </a:lnSpc>
              <a:buFont typeface="Arial"/>
              <a:buChar char="•"/>
            </a:pPr>
            <a:r>
              <a:rPr lang="en-US" sz="3934">
                <a:solidFill>
                  <a:srgbClr val="F5F2E8"/>
                </a:solidFill>
                <a:latin typeface="Calibri (MS)"/>
                <a:ea typeface="Calibri (MS)"/>
                <a:cs typeface="Calibri (MS)"/>
                <a:sym typeface="Calibri (MS)"/>
              </a:rPr>
              <a:t>Even if the work burns, the builder is saved</a:t>
            </a:r>
          </a:p>
        </p:txBody>
      </p:sp>
      <p:grpSp>
        <p:nvGrpSpPr>
          <p:cNvPr id="11" name="Group 11"/>
          <p:cNvGrpSpPr/>
          <p:nvPr/>
        </p:nvGrpSpPr>
        <p:grpSpPr>
          <a:xfrm>
            <a:off x="274320" y="6309360"/>
            <a:ext cx="3566160" cy="3566160"/>
            <a:chOff x="0" y="0"/>
            <a:chExt cx="4754880" cy="4754880"/>
          </a:xfrm>
        </p:grpSpPr>
        <p:sp>
          <p:nvSpPr>
            <p:cNvPr id="12" name="Freeform 12" descr="icons/shield.png"/>
            <p:cNvSpPr/>
            <p:nvPr/>
          </p:nvSpPr>
          <p:spPr>
            <a:xfrm>
              <a:off x="0" y="0"/>
              <a:ext cx="4754880" cy="4754880"/>
            </a:xfrm>
            <a:custGeom>
              <a:avLst/>
              <a:gdLst/>
              <a:ahLst/>
              <a:cxnLst/>
              <a:rect l="l" t="t" r="r" b="b"/>
              <a:pathLst>
                <a:path w="4754880" h="4754880">
                  <a:moveTo>
                    <a:pt x="0" y="0"/>
                  </a:moveTo>
                  <a:lnTo>
                    <a:pt x="4754880" y="0"/>
                  </a:lnTo>
                  <a:lnTo>
                    <a:pt x="4754880" y="4754880"/>
                  </a:lnTo>
                  <a:lnTo>
                    <a:pt x="0" y="4754880"/>
                  </a:lnTo>
                  <a:lnTo>
                    <a:pt x="0" y="0"/>
                  </a:lnTo>
                  <a:close/>
                </a:path>
              </a:pathLst>
            </a:custGeom>
            <a:blipFill>
              <a:blip r:embed="rId3">
                <a:alphaModFix amt="9999"/>
              </a:blip>
              <a:stretch>
                <a:fillRect/>
              </a:stretch>
            </a:blipFill>
          </p:spPr>
        </p:sp>
      </p:grpSp>
      <p:grpSp>
        <p:nvGrpSpPr>
          <p:cNvPr id="13" name="Group 13"/>
          <p:cNvGrpSpPr/>
          <p:nvPr/>
        </p:nvGrpSpPr>
        <p:grpSpPr>
          <a:xfrm>
            <a:off x="12535052" y="3852824"/>
            <a:ext cx="4719676" cy="4719676"/>
            <a:chOff x="0" y="0"/>
            <a:chExt cx="6292901" cy="6292901"/>
          </a:xfrm>
        </p:grpSpPr>
        <p:sp>
          <p:nvSpPr>
            <p:cNvPr id="14" name="Freeform 14" descr="icons/shield.png"/>
            <p:cNvSpPr/>
            <p:nvPr/>
          </p:nvSpPr>
          <p:spPr>
            <a:xfrm>
              <a:off x="0" y="0"/>
              <a:ext cx="6292850" cy="6292850"/>
            </a:xfrm>
            <a:custGeom>
              <a:avLst/>
              <a:gdLst/>
              <a:ahLst/>
              <a:cxnLst/>
              <a:rect l="l" t="t" r="r" b="b"/>
              <a:pathLst>
                <a:path w="6292850" h="6292850">
                  <a:moveTo>
                    <a:pt x="0" y="0"/>
                  </a:moveTo>
                  <a:lnTo>
                    <a:pt x="6292850" y="0"/>
                  </a:lnTo>
                  <a:lnTo>
                    <a:pt x="6292850" y="6292850"/>
                  </a:lnTo>
                  <a:lnTo>
                    <a:pt x="0" y="6292850"/>
                  </a:lnTo>
                  <a:lnTo>
                    <a:pt x="0" y="0"/>
                  </a:lnTo>
                  <a:close/>
                </a:path>
              </a:pathLst>
            </a:custGeom>
            <a:blipFill>
              <a:blip r:embed="rId3">
                <a:alphaModFix amt="12000"/>
              </a:blip>
              <a:stretch>
                <a:fillRect/>
              </a:stretch>
            </a:blipFill>
          </p:spPr>
        </p:sp>
      </p:grpSp>
      <p:grpSp>
        <p:nvGrpSpPr>
          <p:cNvPr id="15" name="Group 15"/>
          <p:cNvGrpSpPr/>
          <p:nvPr/>
        </p:nvGrpSpPr>
        <p:grpSpPr>
          <a:xfrm>
            <a:off x="11067716" y="1165860"/>
            <a:ext cx="5174806" cy="7638216"/>
            <a:chOff x="0" y="0"/>
            <a:chExt cx="4353679" cy="6426200"/>
          </a:xfrm>
        </p:grpSpPr>
        <p:sp>
          <p:nvSpPr>
            <p:cNvPr id="16" name="Freeform 16"/>
            <p:cNvSpPr/>
            <p:nvPr/>
          </p:nvSpPr>
          <p:spPr>
            <a:xfrm>
              <a:off x="0" y="0"/>
              <a:ext cx="4353679" cy="6426200"/>
            </a:xfrm>
            <a:custGeom>
              <a:avLst/>
              <a:gdLst/>
              <a:ahLst/>
              <a:cxnLst/>
              <a:rect l="l" t="t" r="r" b="b"/>
              <a:pathLst>
                <a:path w="4353679" h="6426200">
                  <a:moveTo>
                    <a:pt x="0" y="146939"/>
                  </a:moveTo>
                  <a:cubicBezTo>
                    <a:pt x="0" y="65786"/>
                    <a:pt x="26260" y="0"/>
                    <a:pt x="58654" y="0"/>
                  </a:cubicBezTo>
                  <a:lnTo>
                    <a:pt x="4295025" y="0"/>
                  </a:lnTo>
                  <a:cubicBezTo>
                    <a:pt x="4327419" y="0"/>
                    <a:pt x="4353679" y="65786"/>
                    <a:pt x="4353679" y="146939"/>
                  </a:cubicBezTo>
                  <a:lnTo>
                    <a:pt x="4353679" y="6279261"/>
                  </a:lnTo>
                  <a:cubicBezTo>
                    <a:pt x="4353679" y="6360414"/>
                    <a:pt x="4327419" y="6426200"/>
                    <a:pt x="4295025" y="6426200"/>
                  </a:cubicBezTo>
                  <a:lnTo>
                    <a:pt x="58654" y="6426200"/>
                  </a:lnTo>
                  <a:cubicBezTo>
                    <a:pt x="26260" y="6426200"/>
                    <a:pt x="0" y="6360414"/>
                    <a:pt x="0" y="6279261"/>
                  </a:cubicBezTo>
                  <a:close/>
                </a:path>
              </a:pathLst>
            </a:custGeom>
            <a:solidFill>
              <a:srgbClr val="1C2A54"/>
            </a:solidFill>
            <a:ln w="19050" cap="sq">
              <a:solidFill>
                <a:srgbClr val="D4AF37"/>
              </a:solidFill>
              <a:prstDash val="solid"/>
              <a:miter/>
            </a:ln>
          </p:spPr>
        </p:sp>
      </p:grpSp>
      <p:grpSp>
        <p:nvGrpSpPr>
          <p:cNvPr id="17" name="Group 17"/>
          <p:cNvGrpSpPr/>
          <p:nvPr/>
        </p:nvGrpSpPr>
        <p:grpSpPr>
          <a:xfrm>
            <a:off x="11262063" y="617220"/>
            <a:ext cx="2994654" cy="1980242"/>
            <a:chOff x="0" y="0"/>
            <a:chExt cx="2400285" cy="1587211"/>
          </a:xfrm>
        </p:grpSpPr>
        <p:sp>
          <p:nvSpPr>
            <p:cNvPr id="18" name="Freeform 18"/>
            <p:cNvSpPr/>
            <p:nvPr/>
          </p:nvSpPr>
          <p:spPr>
            <a:xfrm>
              <a:off x="0" y="0"/>
              <a:ext cx="2400286" cy="1587211"/>
            </a:xfrm>
            <a:custGeom>
              <a:avLst/>
              <a:gdLst/>
              <a:ahLst/>
              <a:cxnLst/>
              <a:rect l="l" t="t" r="r" b="b"/>
              <a:pathLst>
                <a:path w="2400286" h="1587211">
                  <a:moveTo>
                    <a:pt x="0" y="0"/>
                  </a:moveTo>
                  <a:lnTo>
                    <a:pt x="2400286" y="0"/>
                  </a:lnTo>
                  <a:lnTo>
                    <a:pt x="2400286" y="1587211"/>
                  </a:lnTo>
                  <a:lnTo>
                    <a:pt x="0" y="1587211"/>
                  </a:lnTo>
                  <a:close/>
                </a:path>
              </a:pathLst>
            </a:custGeom>
            <a:blipFill>
              <a:blip r:embed="rId2">
                <a:alphaModFix amt="0"/>
              </a:blip>
              <a:stretch>
                <a:fillRect t="-99948" r="-307621" b="-40275"/>
              </a:stretch>
            </a:blipFill>
          </p:spPr>
        </p:sp>
        <p:sp>
          <p:nvSpPr>
            <p:cNvPr id="19" name="TextBox 19"/>
            <p:cNvSpPr txBox="1"/>
            <p:nvPr/>
          </p:nvSpPr>
          <p:spPr>
            <a:xfrm>
              <a:off x="0" y="-19050"/>
              <a:ext cx="2400285" cy="1606261"/>
            </a:xfrm>
            <a:prstGeom prst="rect">
              <a:avLst/>
            </a:prstGeom>
          </p:spPr>
          <p:txBody>
            <a:bodyPr lIns="0" tIns="0" rIns="0" bIns="0" rtlCol="0" anchor="ctr"/>
            <a:lstStyle/>
            <a:p>
              <a:pPr algn="l">
                <a:lnSpc>
                  <a:spcPts val="3239"/>
                </a:lnSpc>
              </a:pPr>
              <a:r>
                <a:rPr lang="en-US" sz="2699" b="1" i="1">
                  <a:solidFill>
                    <a:srgbClr val="D4AF37"/>
                  </a:solidFill>
                  <a:latin typeface="Cambria Bold Italics"/>
                  <a:ea typeface="Cambria Bold Italics"/>
                  <a:cs typeface="Cambria Bold Italics"/>
                  <a:sym typeface="Cambria Bold Italics"/>
                </a:rPr>
                <a:t>1 Corinthians 3:15</a:t>
              </a:r>
            </a:p>
          </p:txBody>
        </p:sp>
      </p:grpSp>
      <p:sp>
        <p:nvSpPr>
          <p:cNvPr id="20" name="TextBox 20"/>
          <p:cNvSpPr txBox="1"/>
          <p:nvPr/>
        </p:nvSpPr>
        <p:spPr>
          <a:xfrm>
            <a:off x="11281113" y="2131695"/>
            <a:ext cx="4307856" cy="4934071"/>
          </a:xfrm>
          <a:prstGeom prst="rect">
            <a:avLst/>
          </a:prstGeom>
        </p:spPr>
        <p:txBody>
          <a:bodyPr lIns="0" tIns="0" rIns="0" bIns="0" rtlCol="0" anchor="t">
            <a:spAutoFit/>
          </a:bodyPr>
          <a:lstStyle/>
          <a:p>
            <a:pPr algn="l">
              <a:lnSpc>
                <a:spcPts val="6440"/>
              </a:lnSpc>
            </a:pPr>
            <a:r>
              <a:rPr lang="en-US" sz="4128">
                <a:solidFill>
                  <a:srgbClr val="D4AF37"/>
                </a:solidFill>
                <a:latin typeface="Calibri (MS)"/>
                <a:ea typeface="Calibri (MS)"/>
                <a:cs typeface="Calibri (MS)"/>
                <a:sym typeface="Calibri (MS)"/>
              </a:rPr>
              <a:t>15</a:t>
            </a:r>
            <a:r>
              <a:rPr lang="en-US" sz="4128">
                <a:solidFill>
                  <a:srgbClr val="F5F2E8"/>
                </a:solidFill>
                <a:latin typeface="Calibri (MS)"/>
                <a:ea typeface="Calibri (MS)"/>
                <a:cs typeface="Calibri (MS)"/>
                <a:sym typeface="Calibri (MS)"/>
              </a:rPr>
              <a:t> If any man's work is burned up, he will suffer loss; but he himself will be saved, yet so as through fire.</a:t>
            </a:r>
          </a:p>
        </p:txBody>
      </p:sp>
      <p:grpSp>
        <p:nvGrpSpPr>
          <p:cNvPr id="21" name="Group 21"/>
          <p:cNvGrpSpPr/>
          <p:nvPr/>
        </p:nvGrpSpPr>
        <p:grpSpPr>
          <a:xfrm>
            <a:off x="17031865" y="158818"/>
            <a:ext cx="1094305" cy="1094305"/>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
        <p:nvSpPr>
          <p:cNvPr id="23" name="TextBox 23"/>
          <p:cNvSpPr txBox="1"/>
          <p:nvPr/>
        </p:nvSpPr>
        <p:spPr>
          <a:xfrm>
            <a:off x="159246" y="9902571"/>
            <a:ext cx="4012406" cy="308229"/>
          </a:xfrm>
          <a:prstGeom prst="rect">
            <a:avLst/>
          </a:prstGeom>
        </p:spPr>
        <p:txBody>
          <a:bodyPr lIns="0" tIns="0" rIns="0" bIns="0" rtlCol="0" anchor="t">
            <a:spAutoFit/>
          </a:bodyPr>
          <a:lstStyle/>
          <a:p>
            <a:pPr algn="ctr">
              <a:lnSpc>
                <a:spcPts val="2448"/>
              </a:lnSpc>
              <a:spcBef>
                <a:spcPct val="0"/>
              </a:spcBef>
            </a:pPr>
            <a:r>
              <a:rPr lang="en-US" sz="2000" b="1">
                <a:solidFill>
                  <a:srgbClr val="D4AF37"/>
                </a:solidFill>
                <a:latin typeface="Cambria Bold"/>
                <a:ea typeface="Cambria Bold"/>
                <a:cs typeface="Cambria Bold"/>
                <a:sym typeface="Cambria Bold"/>
              </a:rPr>
              <a:t>BUILT ON CHRIST, TESTED BY FIRE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982</Words>
  <Application>Microsoft Office PowerPoint</Application>
  <PresentationFormat>Custom</PresentationFormat>
  <Paragraphs>87</Paragraphs>
  <Slides>11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Arial</vt:lpstr>
      <vt:lpstr>Cambria Italics</vt:lpstr>
      <vt:lpstr>Cambria Bold</vt:lpstr>
      <vt:lpstr>Fraunces Italics</vt:lpstr>
      <vt:lpstr>Calibri (MS) Bold</vt:lpstr>
      <vt:lpstr>Calibri (MS)</vt:lpstr>
      <vt:lpstr>Cambria Bold Italics</vt:lpstr>
      <vt:lpstr>Calibri</vt:lpstr>
      <vt:lpstr>Fraunces Semi-Bold</vt:lpstr>
      <vt:lpstr>Fraunces Light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BUILT ON CHRIST, TESTED BY FIRE</dc:title>
  <cp:lastModifiedBy>Del Carmen William</cp:lastModifiedBy>
  <cp:revision>2</cp:revision>
  <dcterms:created xsi:type="dcterms:W3CDTF">2006-08-16T00:00:00Z</dcterms:created>
  <dcterms:modified xsi:type="dcterms:W3CDTF">2026-08-15T19:00:25Z</dcterms:modified>
  <dc:identifier>DAHSXpyU9so</dc:identifier>
</cp:coreProperties>
</file>